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4" r:id="rId3"/>
    <p:sldId id="335" r:id="rId4"/>
    <p:sldId id="334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6" r:id="rId13"/>
  </p:sldIdLst>
  <p:sldSz cx="9144000" cy="6858000" type="screen4x3"/>
  <p:notesSz cx="6797675" cy="992822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10253F"/>
    <a:srgbClr val="DCE6F2"/>
    <a:srgbClr val="000000"/>
    <a:srgbClr val="FFFFFF"/>
    <a:srgbClr val="DBEEF4"/>
    <a:srgbClr val="002060"/>
    <a:srgbClr val="FBFBFB"/>
    <a:srgbClr val="4F81BD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 autoAdjust="0"/>
  </p:normalViewPr>
  <p:slideViewPr>
    <p:cSldViewPr>
      <p:cViewPr varScale="1">
        <p:scale>
          <a:sx n="68" d="100"/>
          <a:sy n="68" d="100"/>
        </p:scale>
        <p:origin x="14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8E7445-5518-4F09-887A-6EE11F72D2D1}" type="datetimeFigureOut">
              <a:rPr lang="en-US"/>
              <a:pPr>
                <a:defRPr/>
              </a:pPr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930950-4DCE-4142-8E45-19209C760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1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F32C-4F1B-403E-9E4D-C9D2AF9DD0F0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2F41-684B-45E2-9FD8-ACD5C589B0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37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F534-30E2-4904-ACA4-CFE17E62629F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44B5-4FCD-4AC3-8378-E6C6D3D740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2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8D6F-5DE7-482E-8CD7-5A6FF0A62485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11B-1667-4A6E-8491-146F21AB78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40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6B17-E14F-4F2C-BB5A-E8B25D17DBA4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8168-8E7E-4029-A18B-67DE655164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72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1BE9-2767-437B-B950-F1CD2189DF95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6CD1-DCF9-4182-A95E-4E0FE3D20F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98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DD74-7715-4C37-BD26-646184CD8B7C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4397-A7C7-4899-A059-CF59E0DCD2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29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21B9-EC5A-4165-9A7E-3AFA6A4889C7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0663-1217-4DA3-BCD5-ED60AD8BF2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03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CC14-F67B-4EC6-8BCF-0F93C884A240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CCFF-B12A-41ED-B9BE-D0DF003A76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13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A4DD-9217-4C43-AAE4-7A87A4900ECC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BE35-4A25-4AB6-AA98-404E85B6EC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92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162C-FFF8-427B-BE5A-1E436BF70990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28EA-6E4F-47B3-BFFD-5E1E3DA962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7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5C1-BE2E-4B0E-BE9E-2DC8814AD2F7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EFEB-1431-4A7F-9680-73A52511BA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7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E847A-4D53-43DC-A582-42C6F853A237}" type="datetimeFigureOut">
              <a:rPr lang="th-TH"/>
              <a:pPr>
                <a:defRPr/>
              </a:pPr>
              <a:t>23/03/64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1EDD8ED0-70D0-452D-93B9-62CBB984FD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ctrTitle"/>
          </p:nvPr>
        </p:nvSpPr>
        <p:spPr>
          <a:xfrm>
            <a:off x="383177" y="3048000"/>
            <a:ext cx="8763000" cy="2590800"/>
          </a:xfrm>
        </p:spPr>
        <p:txBody>
          <a:bodyPr/>
          <a:lstStyle/>
          <a:p>
            <a:pPr eaLnBrk="1" hangingPunct="1"/>
            <a:r>
              <a:rPr lang="th-TH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หลักธรรมา</a:t>
            </a:r>
            <a:r>
              <a:rPr lang="th-TH" altLang="th-TH" sz="5400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br>
              <a:rPr lang="en-US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(GOOD GOVERNANCE)</a:t>
            </a:r>
            <a:br>
              <a:rPr lang="en-US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5400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52800"/>
            <a:ext cx="1215571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1143000" y="2057399"/>
            <a:ext cx="7974874" cy="3894203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2318974"/>
            <a:ext cx="7086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หมายถึงการบริหารจัดการและการใช้ทรัพยากรที่มีจำกัดเพื่อให้เกิดประโยชน์สูงสุดแก่ส่วนรวม โดยรณรงค์ให้บุคลากรมีมี</a:t>
            </a:r>
            <a:r>
              <a:rPr lang="th-TH" alt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ประหยัดใช้วัสดุอุปกรณ์อย่างคุ้มค่า และรักษาทรัพยากรธรรมชาติให้สมบูรณ์ยั่งยืน</a:t>
            </a:r>
          </a:p>
          <a:p>
            <a:pPr>
              <a:buFontTx/>
              <a:buNone/>
            </a:pPr>
            <a:endParaRPr lang="th-TH" altLang="th-TH" b="1" dirty="0"/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071" y="5350005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914400" y="345236"/>
            <a:ext cx="7772400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7606" y="237561"/>
            <a:ext cx="8229600" cy="1143000"/>
          </a:xfrm>
        </p:spPr>
        <p:txBody>
          <a:bodyPr/>
          <a:lstStyle/>
          <a:p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6. หลักความคุ้มค่า</a:t>
            </a:r>
            <a:b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en-US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(Cost-effectiveness of economy) </a:t>
            </a:r>
            <a:endParaRPr lang="th-TH" sz="40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10" descr="à¸à¸¥à¸à¸²à¸£à¸à¹à¸à¸«à¸²à¸£à¸¹à¸à¸ à¸²à¸à¸ªà¸³à¸«à¸£à¸±à¸ à¸à¸¸à¸¡à¸à¹à¸²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7547"/>
            <a:ext cx="1478377" cy="14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4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881743" y="685800"/>
            <a:ext cx="7848600" cy="6019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8943" y="914400"/>
            <a:ext cx="7391400" cy="5943600"/>
          </a:xfrm>
        </p:spPr>
        <p:txBody>
          <a:bodyPr/>
          <a:lstStyle/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การบริหารงานในรูปแบบของธรรมา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บาลนั้น จะเน้นที่การเจริญเติบโตอย่าง ต่อเนื่อง มั่นคง ไม่ล้มละลาย ไม่เสี่ยงต่อความเสียหาย พนักงานมีความมั่นใจในองค์การว่า สามารถปฏิบัติงานในองค์การได้ในระยะยาว การน าธรรมา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บาลมาใช้ในการบริหารนั้น เพื่อให้องค์การมีความน่าเชื่อถือและได้รับการยอมรับจากสังคม ปัจจุบันการบริหารงานใน ภาครัฐได้รับความสนใจจากประชาชนเป็นอย่างมาก ในเรื่องของความโปร่งใสในการ ด าเนินงาน ดังนั้นการน 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าห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ลักธรรมา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บาลมาใช้ในหน่วยงานของรัฐ ก็เพื่อให้ประชาชนเกิด ความเชื่อถือศรัทธาว่าปัญหาต่าง ๆ ที่เกี่ยวกับการทุจริต คอรัปชั่นของหน่วยงานภาครัฐจะ ลดลง ซึ่งสิ่งที่จำเป็นในการบริหารงานของหน่วยงานในภาครัฐ ได้แก่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1. ภาระรับผิดชอบตรวจสอบได้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2. ความโปร่งใส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 การปราบปรามการทุจริตและการประพฤติมิชอบ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การสร้างการมีส่วนร่วม 5. การสร้างกรอบทางกฎหมายและกระบวนการยุติธรรม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6. การตอบสนองที่ทันการ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7. ความเห็นชอบร่วมกัน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8. ประสิทธิภาพและประสิทธิผล </a:t>
            </a:r>
          </a:p>
          <a:p>
            <a:pPr marL="0" indent="0">
              <a:buNone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9. ความเสมอภาคและความเกี่ยวข้อง</a:t>
            </a:r>
          </a:p>
        </p:txBody>
      </p:sp>
      <p:sp>
        <p:nvSpPr>
          <p:cNvPr id="7" name="สี่เหลี่ยมมุมมน 2"/>
          <p:cNvSpPr/>
          <p:nvPr/>
        </p:nvSpPr>
        <p:spPr>
          <a:xfrm>
            <a:off x="1828800" y="152400"/>
            <a:ext cx="48006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24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eaLnBrk="1" hangingPunct="1">
              <a:defRPr/>
            </a:pPr>
            <a:r>
              <a: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การประยุกต์ใช้หลักธรรมา</a:t>
            </a:r>
            <a:r>
              <a:rPr lang="th-TH" sz="2400" b="1" dirty="0" err="1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บาลในการบริหาร</a:t>
            </a:r>
          </a:p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83" y="43434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627017" y="1206137"/>
            <a:ext cx="7889966" cy="4167822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308" y="1219200"/>
            <a:ext cx="7687492" cy="4525963"/>
          </a:xfrm>
        </p:spPr>
        <p:txBody>
          <a:bodyPr/>
          <a:lstStyle/>
          <a:p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หลักธรรมา</a:t>
            </a:r>
            <a:r>
              <a:rPr lang="th-TH" sz="2800" dirty="0" err="1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บาลจึงถือเป็นหลักพื้นฐานในการปกครองผู้ใต้บังคับบัญชาในการบริหารจัดการ</a:t>
            </a:r>
          </a:p>
          <a:p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เพราะจะช่วยให้สามารถบริหารงานได้อย่างมีประสิทธิภาพ อีกทั้งยังทำให้พนักงานทุกคนมีความสุขในการทำงาน และยังช่วยสร้างขวัญและกำลังใจที่ดี พร้อมปฏิบัติหน้าที่ตามที่ตนได้รับมอบหมายอย่างเต็มกำลังความสามารถ ซึ่งจะส่งผลดีโดยรวมกับการดำเนินงานให้เจริญก้าวหน้าต่อไปได้อีกในอนาคต หลักธรรมา</a:t>
            </a:r>
            <a:r>
              <a:rPr lang="th-TH" sz="2800" dirty="0" err="1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บาลมีประโยชน์ต่อภาครัฐ</a:t>
            </a:r>
          </a:p>
          <a:p>
            <a:endParaRPr lang="th-TH" sz="2800" b="1" dirty="0">
              <a:solidFill>
                <a:schemeClr val="accent1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สี่เหลี่ยมมุมมน 2"/>
          <p:cNvSpPr/>
          <p:nvPr/>
        </p:nvSpPr>
        <p:spPr>
          <a:xfrm>
            <a:off x="1905000" y="267244"/>
            <a:ext cx="48006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2400" b="1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034" y="267244"/>
            <a:ext cx="8229600" cy="1143000"/>
          </a:xfrm>
        </p:spPr>
        <p:txBody>
          <a:bodyPr/>
          <a:lstStyle/>
          <a:p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ประโยชน์ของธรรมา</a:t>
            </a:r>
            <a:r>
              <a:rPr lang="th-TH" sz="32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บาลต่อภาครัฐ</a:t>
            </a:r>
            <a:br>
              <a:rPr lang="th-TH" sz="3200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3200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65" y="4547859"/>
            <a:ext cx="1817244" cy="1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62000" y="609600"/>
            <a:ext cx="8318863" cy="51816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9031" y="723900"/>
            <a:ext cx="7924800" cy="4953000"/>
          </a:xfrm>
        </p:spPr>
        <p:txBody>
          <a:bodyPr/>
          <a:lstStyle/>
          <a:p>
            <a:pPr>
              <a:buFontTx/>
              <a:buNone/>
            </a:pP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ธรรมา</a:t>
            </a:r>
            <a:r>
              <a:rPr lang="th-TH" sz="2800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 การบริหารกิจการบ้านเมืองและสังคมที่ดี เป็นแนวทาง สำคัญใน</a:t>
            </a:r>
            <a:r>
              <a:rPr lang="th-TH" sz="28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การจัด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ระเบียบให้สังคมรัฐ ภาคธุรกิจเอกชน และภาคประชาชน                   ซึ่งครอบคลุมถึง ฝ่ายวิชาการ ฝ่ายปฏิบัติการ ฝ่ายราชการ และฝ่ายธุรกิจ สามารถอยู่ร่วมกันอย่างสงบสุข มี ความรู้รักสามัคคีและร่วมกันเป็นพลัง ก่อให้เกิดการพัฒนาอย่างยั่งยืน และเป็นส่วนเสริม ความเข้มแข็งหรือสร้างภูมิคุ้มกันแก่ประเทศ เพื่อบรรเทาป้องกันหรือแก้ไขเยียวยาภาวะ วิกฤติ ภยันตรายที่หากจะมีมาในอนาคต เพราะสังคมจะรู้สึกถึงความยุติธรรม                      ความโปร่งใส และความมีส่วนร่วม อันเป็นคุณลักษณะสำคัญของศักดิ์ศรีความเป็นมนุษย์ และการปกครอง แบบประชาธิปไตยอันมีพระมหากษัตริย์ทรงเป็นพระประมุข สอดคล้องกับความเป็นไทย รัฐธรรมนูญ และกระแสโลกยุคปัจจุบัน (ระเบียบสำนายกรัฐมนตรีว่าด้วยการสร้างระบบ บริหารกิจการบ้านเมืองและสังคมที่ดี พ.ศ.2542)</a:t>
            </a:r>
            <a:endParaRPr lang="th-TH" altLang="th-TH" sz="2800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endParaRPr lang="th-TH" sz="2800" dirty="0"/>
          </a:p>
        </p:txBody>
      </p:sp>
      <p:pic>
        <p:nvPicPr>
          <p:cNvPr id="5" name="Picture 2" descr="D:\Users\Dell\Desktop\Powerpoint\ข้าราชการ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00400"/>
            <a:ext cx="1668463" cy="3306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88125" y="1143000"/>
            <a:ext cx="7441475" cy="2971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9" y="1447800"/>
            <a:ext cx="6400801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ระเบียบสำนักนายกรัฐมนตรี ว่าด้วยการสร้าง                ระบบบริหารกิจการบ้านเมืองและ สังคมที่ดี พ.ศ.2542                       ระบุว่าธรรมา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บาลมีองค์ประกอบ 6 ประกอบ ดังนี้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2050868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dirty="0"/>
              <a:t>แ	</a:t>
            </a:r>
            <a:endParaRPr lang="en-US" dirty="0">
              <a:cs typeface="Angsana New" panose="02020603050405020304" pitchFamily="18" charset="-34"/>
            </a:endParaRPr>
          </a:p>
        </p:txBody>
      </p:sp>
      <p:sp>
        <p:nvSpPr>
          <p:cNvPr id="5" name="Oval 6"/>
          <p:cNvSpPr/>
          <p:nvPr/>
        </p:nvSpPr>
        <p:spPr>
          <a:xfrm>
            <a:off x="-2892920" y="1116371"/>
            <a:ext cx="5486401" cy="5648325"/>
          </a:xfrm>
          <a:prstGeom prst="ellipse">
            <a:avLst/>
          </a:prstGeom>
          <a:noFill/>
          <a:ln w="76200"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92888" y="5978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8EC42-AB30-4E4C-BC26-BBE95332E062}" type="slidenum">
              <a:rPr lang="th-TH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th-TH" sz="1200">
              <a:solidFill>
                <a:srgbClr val="898989"/>
              </a:solidFill>
            </a:endParaRPr>
          </a:p>
        </p:txBody>
      </p:sp>
      <p:sp>
        <p:nvSpPr>
          <p:cNvPr id="7" name="Rounded Rectangle 20"/>
          <p:cNvSpPr/>
          <p:nvPr/>
        </p:nvSpPr>
        <p:spPr>
          <a:xfrm>
            <a:off x="2896878" y="3710517"/>
            <a:ext cx="5691983" cy="685800"/>
          </a:xfrm>
          <a:prstGeom prst="roundRect">
            <a:avLst/>
          </a:prstGeom>
          <a:solidFill>
            <a:schemeClr val="tx2">
              <a:lumMod val="75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8" name="Rounded Rectangle 19"/>
          <p:cNvSpPr/>
          <p:nvPr/>
        </p:nvSpPr>
        <p:spPr>
          <a:xfrm>
            <a:off x="2792501" y="2819976"/>
            <a:ext cx="5691983" cy="646113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18"/>
          <p:cNvSpPr/>
          <p:nvPr/>
        </p:nvSpPr>
        <p:spPr>
          <a:xfrm>
            <a:off x="2393247" y="1873180"/>
            <a:ext cx="6091237" cy="6858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2.หลักคุณธรรม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(Morality)</a:t>
            </a:r>
            <a:endParaRPr lang="th-TH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1566667" y="1094462"/>
            <a:ext cx="6907674" cy="623199"/>
          </a:xfrm>
          <a:prstGeom prst="roundRect">
            <a:avLst/>
          </a:prstGeom>
          <a:solidFill>
            <a:srgbClr val="8EB4E3">
              <a:alpha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510211" y="1097521"/>
            <a:ext cx="5185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1. หลักนิติธรรม </a:t>
            </a:r>
            <a:r>
              <a:rPr lang="en-US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(The rule of law)</a:t>
            </a:r>
            <a:endParaRPr lang="th-TH" sz="2800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3006681" y="2837496"/>
            <a:ext cx="5333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3.หลักความโปร่งใส </a:t>
            </a:r>
            <a:r>
              <a:rPr lang="en-US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(Accountability)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3505200" y="3778610"/>
            <a:ext cx="590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th-TH" sz="2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หลักการมีส่วนร่วม </a:t>
            </a:r>
            <a:r>
              <a:rPr lang="en-US" altLang="th-TH" sz="2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(Participation)</a:t>
            </a:r>
            <a:endParaRPr lang="en-US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มุมมน 2"/>
          <p:cNvSpPr/>
          <p:nvPr/>
        </p:nvSpPr>
        <p:spPr>
          <a:xfrm>
            <a:off x="1164182" y="187189"/>
            <a:ext cx="7924800" cy="7905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latin typeface="TH SarabunPSK" panose="020B0500040200020003" pitchFamily="34" charset="-34"/>
              <a:ea typeface="Batang" pitchFamily="18" charset="-127"/>
              <a:cs typeface="TH SarabunPSK" panose="020B0500040200020003" pitchFamily="34" charset="-34"/>
            </a:endParaRPr>
          </a:p>
        </p:txBody>
      </p:sp>
      <p:sp>
        <p:nvSpPr>
          <p:cNvPr id="24" name="Rounded Rectangle 18"/>
          <p:cNvSpPr/>
          <p:nvPr/>
        </p:nvSpPr>
        <p:spPr>
          <a:xfrm>
            <a:off x="2458737" y="4729789"/>
            <a:ext cx="6172876" cy="6858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5. หลักความรับผิดชอบ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(Responsibility)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ounded Rectangle 18"/>
          <p:cNvSpPr/>
          <p:nvPr/>
        </p:nvSpPr>
        <p:spPr>
          <a:xfrm>
            <a:off x="2296928" y="5749061"/>
            <a:ext cx="6447222" cy="685800"/>
          </a:xfrm>
          <a:prstGeom prst="roundRect">
            <a:avLst/>
          </a:prstGeom>
          <a:solidFill>
            <a:srgbClr val="DCE6F2">
              <a:alpha val="39000"/>
            </a:srgbClr>
          </a:solidFill>
          <a:ln>
            <a:solidFill>
              <a:srgbClr val="DCE6F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6. หลักความคุ้มค่า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(Cost-effectiveness of economy) </a:t>
            </a:r>
            <a:endParaRPr lang="th-TH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0313" y="308890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หลักธรรมา</a:t>
            </a:r>
            <a:r>
              <a:rPr lang="th-TH" altLang="th-TH" b="1" dirty="0" err="1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(GOOD GOVERNANCE</a:t>
            </a:r>
            <a:endParaRPr lang="th-TH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" y="999673"/>
            <a:ext cx="953809" cy="9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23" y="2771890"/>
            <a:ext cx="824697" cy="8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à¸¥à¸à¸²à¸£à¸à¹à¸à¸«à¸²à¸£à¸¹à¸à¸ à¸²à¸à¸ªà¸³à¸«à¸£à¸±à¸ à¸à¸²à¸£à¸¡à¸µà¸ªà¹à¸§à¸à¸£à¹à¸§à¸¡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2" y="3658559"/>
            <a:ext cx="876281" cy="8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t="38654" r="6000" b="38652"/>
          <a:stretch>
            <a:fillRect/>
          </a:stretch>
        </p:blipFill>
        <p:spPr bwMode="auto">
          <a:xfrm>
            <a:off x="2321341" y="4649897"/>
            <a:ext cx="927342" cy="9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à¸à¸¥à¸à¸²à¸£à¸à¹à¸à¸«à¸²à¸£à¸¹à¸à¸ à¸²à¸à¸ªà¸³à¸«à¸£à¸±à¸ à¸à¸¸à¸¡à¸à¹à¸²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8" y="5634785"/>
            <a:ext cx="833290" cy="8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thumb9.shutterstock.com/photos/display_pic_with_logo/2857603/258516926.jpg"/>
          <p:cNvPicPr>
            <a:picLocks noChangeAspect="1" noChangeArrowheads="1"/>
          </p:cNvPicPr>
          <p:nvPr/>
        </p:nvPicPr>
        <p:blipFill>
          <a:blip r:embed="rId8" cstate="print"/>
          <a:srcRect l="31392" t="71063" r="31622" b="3406"/>
          <a:stretch>
            <a:fillRect/>
          </a:stretch>
        </p:blipFill>
        <p:spPr bwMode="auto">
          <a:xfrm>
            <a:off x="1789920" y="1784026"/>
            <a:ext cx="1054972" cy="958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Users\Dell\Desktop\Powerpoint\ข้าราชการ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8" y="2142427"/>
            <a:ext cx="1900504" cy="37666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1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951411" y="990600"/>
            <a:ext cx="8045081" cy="51816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1" y="2045964"/>
            <a:ext cx="7620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 การปฏิบัติตาม</a:t>
            </a: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กฎหมาย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กฎ ระเบียบ ข้อบังคับ</a:t>
            </a:r>
            <a:r>
              <a:rPr lang="th-TH" alt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ต่างๆ</a:t>
            </a:r>
            <a:endParaRPr lang="th-TH" altLang="th-TH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โดยถือว่าเป็นการปกครองภายใต้กฎหมาย มิใช่ตามอำเภอใจ </a:t>
            </a: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หรืออำนาจของตัวบุคคล จะต้องคำนึงถึงความเป็นธรรม และ</a:t>
            </a: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ความยุติธรรม รวมทั้งมีความรัดกุมและรวดเร็วด้วย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10" name="สี่เหลี่ยมมุมมน 2"/>
          <p:cNvSpPr/>
          <p:nvPr/>
        </p:nvSpPr>
        <p:spPr>
          <a:xfrm>
            <a:off x="1280699" y="974187"/>
            <a:ext cx="5709347" cy="7905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2849" y="927410"/>
            <a:ext cx="518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40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</a:t>
            </a:r>
            <a:r>
              <a:rPr lang="th-TH" alt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1.หลักนิติธรรม </a:t>
            </a:r>
            <a:r>
              <a:rPr lang="en-US" alt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(The rule of law)</a:t>
            </a:r>
            <a:endParaRPr lang="th-TH" sz="40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2" name="Picture 2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5" y="754183"/>
            <a:ext cx="1230581" cy="12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9"/>
          <p:cNvSpPr/>
          <p:nvPr/>
        </p:nvSpPr>
        <p:spPr bwMode="auto">
          <a:xfrm>
            <a:off x="865145" y="1488941"/>
            <a:ext cx="79471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0574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หมายถึงการยึดมั่นในความถูกต้อง ดีงาม และส่งเสริมให้บุคลากรพัฒนาตนเองไปพร้อมกัน เพื่อให้บุคคลากรมีความซื่อสัตย์ จริงใจ ขยัน อดทน มีระเบียบ วินัย ประกอบอาชีพสุจริต เป็นนิสัย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10" name="สี่เหลี่ยมมุมมน 2"/>
          <p:cNvSpPr/>
          <p:nvPr/>
        </p:nvSpPr>
        <p:spPr>
          <a:xfrm>
            <a:off x="1981276" y="939987"/>
            <a:ext cx="5709347" cy="7905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826" y="939987"/>
            <a:ext cx="4332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2. หลักคุณธรรม </a:t>
            </a:r>
            <a:r>
              <a:rPr lang="en-US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(Morality)</a:t>
            </a:r>
            <a:endParaRPr lang="th-TH" sz="40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8" name="Picture 5" descr="http://thumb9.shutterstock.com/photos/display_pic_with_logo/2857603/258516926.jpg"/>
          <p:cNvPicPr>
            <a:picLocks noChangeAspect="1" noChangeArrowheads="1"/>
          </p:cNvPicPr>
          <p:nvPr/>
        </p:nvPicPr>
        <p:blipFill>
          <a:blip r:embed="rId3" cstate="print"/>
          <a:srcRect l="31392" t="71063" r="31622" b="3406"/>
          <a:stretch>
            <a:fillRect/>
          </a:stretch>
        </p:blipFill>
        <p:spPr bwMode="auto">
          <a:xfrm>
            <a:off x="6796450" y="573162"/>
            <a:ext cx="1454989" cy="13224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5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489857" y="2011363"/>
            <a:ext cx="84043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8754" y="236469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หมายถึงความโปร่งใส หรือการพร้อมรับการตรวจสอบ โดยสร้าง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ความไว้วางใจซึ่งกันและกันของคนในชาติ ปรับปรุงกลไกการทำงานของ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ทุกองค์กรให้มีความโปร่งใส  ประชาชนเข้าถึงข้อมูลข่าวสารได้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โดยสะดวกและเข้าใจง่าย มีกระบวนการให้ประชาชนตรวจสอบ</a:t>
            </a:r>
          </a:p>
          <a:p>
            <a:pPr algn="thaiDist">
              <a:buFontTx/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ความถูกต้องอย่างชัดเจนได้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380485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656312" y="1028248"/>
            <a:ext cx="6071400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857" y="1028247"/>
            <a:ext cx="8229600" cy="1143000"/>
          </a:xfrm>
        </p:spPr>
        <p:txBody>
          <a:bodyPr/>
          <a:lstStyle/>
          <a:p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 หลักความโปร่งใส </a:t>
            </a:r>
            <a:r>
              <a:rPr lang="en-US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(Accountability)</a:t>
            </a:r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b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หรือการพร้อมรับการตรวจสอบ</a:t>
            </a:r>
            <a:endParaRPr lang="th-TH" sz="32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6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26" y="759328"/>
            <a:ext cx="1572572" cy="15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5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487680" y="2039666"/>
            <a:ext cx="84043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2390" y="2667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หมายถึงการให้โอกาสบุคลากรหรือผู้มีส่วนเกี่ยวข้องเข้ามา</a:t>
            </a: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มีส่วนร่วมทางการบริหารจัดการ </a:t>
            </a: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การให้ข้อมูล ความคิดเห็น แนะนำ</a:t>
            </a:r>
          </a:p>
          <a:p>
            <a:pPr>
              <a:buFontTx/>
              <a:buNone/>
            </a:pP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ปรึกษา ร่วมวางแผน ร่วมปฏิบัติ และร่วมการตัดสินใจในเรื่อง</a:t>
            </a:r>
            <a:r>
              <a:rPr lang="th-TH" altLang="th-TH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ต่างๆ</a:t>
            </a: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524000" y="1028248"/>
            <a:ext cx="6324600" cy="8767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9451" y="890135"/>
            <a:ext cx="8229600" cy="1143000"/>
          </a:xfrm>
        </p:spPr>
        <p:txBody>
          <a:bodyPr/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หลักการมีส่วนร่วม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(Participation)</a:t>
            </a:r>
            <a:endParaRPr lang="th-TH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8" descr="à¸à¸¥à¸à¸²à¸£à¸à¹à¸à¸«à¸²à¸£à¸¹à¸à¸ à¸²à¸à¸ªà¸³à¸«à¸£à¸±à¸ à¸à¸²à¸£à¸¡à¸µà¸ªà¹à¸§à¸à¸£à¹à¸§à¸¡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76443"/>
            <a:ext cx="1119051" cy="111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8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62000" y="1714566"/>
            <a:ext cx="81757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	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หมายถึงการตระหนักในสิทธิและหน้าที่ ความสำนึกในความรับผิดชอบต่อสังคม การใส่ใจปัญหาการบริหารจัดการ การกระตือรือร้นในการแก้ปัญหา และเคารพในความคิดเห็นที่แตกต่าง รวมถึงความกล้าที่จะยอมรับผลดีและผลเสียจากการกระทำของตนเอง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295400" y="540886"/>
            <a:ext cx="6629400" cy="8767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5. หลักความรับผิดชอบ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(Responsibility)</a:t>
            </a:r>
            <a:endParaRPr lang="th-TH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t="38654" r="6000" b="38652"/>
          <a:stretch>
            <a:fillRect/>
          </a:stretch>
        </p:blipFill>
        <p:spPr bwMode="auto">
          <a:xfrm>
            <a:off x="7726680" y="47634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5650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784</Words>
  <Application>Microsoft Office PowerPoint</Application>
  <PresentationFormat>นำเสนอทางหน้าจอ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TH Chakra Petch</vt:lpstr>
      <vt:lpstr>TH SarabunPSK</vt:lpstr>
      <vt:lpstr>ชุดรูปแบบของ Office</vt:lpstr>
      <vt:lpstr>หลักธรรมาภิบาล  (GOOD GOVERNANCE) </vt:lpstr>
      <vt:lpstr>งานนำเสนอ PowerPoint</vt:lpstr>
      <vt:lpstr>งานนำเสนอ PowerPoint</vt:lpstr>
      <vt:lpstr>แ </vt:lpstr>
      <vt:lpstr>งานนำเสนอ PowerPoint</vt:lpstr>
      <vt:lpstr>งานนำเสนอ PowerPoint</vt:lpstr>
      <vt:lpstr>3. หลักความโปร่งใส (Accountability)  หรือการพร้อมรับการตรวจสอบ</vt:lpstr>
      <vt:lpstr>4. หลักการมีส่วนร่วม (Participation)</vt:lpstr>
      <vt:lpstr>5. หลักความรับผิดชอบ (Responsibility)</vt:lpstr>
      <vt:lpstr>6. หลักความคุ้มค่า  (Cost-effectiveness of economy) </vt:lpstr>
      <vt:lpstr>งานนำเสนอ PowerPoint</vt:lpstr>
      <vt:lpstr>ประโยชน์ของธรรมาภิบาลต่อภาครัฐ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Wittaya</dc:creator>
  <cp:lastModifiedBy>User</cp:lastModifiedBy>
  <cp:revision>153</cp:revision>
  <cp:lastPrinted>2018-08-10T04:28:47Z</cp:lastPrinted>
  <dcterms:created xsi:type="dcterms:W3CDTF">2016-05-11T06:11:56Z</dcterms:created>
  <dcterms:modified xsi:type="dcterms:W3CDTF">2021-03-24T04:03:27Z</dcterms:modified>
</cp:coreProperties>
</file>