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429" r:id="rId3"/>
    <p:sldId id="299" r:id="rId4"/>
    <p:sldId id="447" r:id="rId5"/>
    <p:sldId id="448" r:id="rId6"/>
    <p:sldId id="430" r:id="rId7"/>
    <p:sldId id="326" r:id="rId8"/>
    <p:sldId id="445" r:id="rId9"/>
    <p:sldId id="361" r:id="rId10"/>
    <p:sldId id="432" r:id="rId11"/>
    <p:sldId id="433" r:id="rId12"/>
    <p:sldId id="434" r:id="rId13"/>
    <p:sldId id="435" r:id="rId14"/>
    <p:sldId id="436" r:id="rId15"/>
    <p:sldId id="437" r:id="rId16"/>
    <p:sldId id="438" r:id="rId17"/>
    <p:sldId id="441" r:id="rId18"/>
    <p:sldId id="442" r:id="rId19"/>
    <p:sldId id="443" r:id="rId20"/>
    <p:sldId id="444" r:id="rId21"/>
    <p:sldId id="440" r:id="rId22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FF7"/>
    <a:srgbClr val="FDFDC7"/>
    <a:srgbClr val="66FFFF"/>
    <a:srgbClr val="CCFF66"/>
    <a:srgbClr val="88A52C"/>
    <a:srgbClr val="F49600"/>
    <a:srgbClr val="0575D1"/>
    <a:srgbClr val="D51F01"/>
    <a:srgbClr val="D10544"/>
    <a:srgbClr val="FC76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1" autoAdjust="0"/>
    <p:restoredTop sz="91977" autoAdjust="0"/>
  </p:normalViewPr>
  <p:slideViewPr>
    <p:cSldViewPr>
      <p:cViewPr varScale="1">
        <p:scale>
          <a:sx n="62" d="100"/>
          <a:sy n="62" d="100"/>
        </p:scale>
        <p:origin x="142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7523"/>
          </a:xfrm>
          <a:prstGeom prst="rect">
            <a:avLst/>
          </a:prstGeom>
        </p:spPr>
        <p:txBody>
          <a:bodyPr vert="horz" lIns="91488" tIns="45745" rIns="91488" bIns="457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140" y="1"/>
            <a:ext cx="2950474" cy="497523"/>
          </a:xfrm>
          <a:prstGeom prst="rect">
            <a:avLst/>
          </a:prstGeom>
        </p:spPr>
        <p:txBody>
          <a:bodyPr vert="horz" lIns="91488" tIns="45745" rIns="91488" bIns="45745" rtlCol="0"/>
          <a:lstStyle>
            <a:lvl1pPr algn="r">
              <a:defRPr sz="1200"/>
            </a:lvl1pPr>
          </a:lstStyle>
          <a:p>
            <a:fld id="{9608C028-C6FC-440E-9464-40F0C6257B8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227"/>
            <a:ext cx="2950475" cy="497522"/>
          </a:xfrm>
          <a:prstGeom prst="rect">
            <a:avLst/>
          </a:prstGeom>
        </p:spPr>
        <p:txBody>
          <a:bodyPr vert="horz" lIns="91488" tIns="45745" rIns="91488" bIns="457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140" y="9440227"/>
            <a:ext cx="2950474" cy="497522"/>
          </a:xfrm>
          <a:prstGeom prst="rect">
            <a:avLst/>
          </a:prstGeom>
        </p:spPr>
        <p:txBody>
          <a:bodyPr vert="horz" lIns="91488" tIns="45745" rIns="91488" bIns="45745" rtlCol="0" anchor="b"/>
          <a:lstStyle>
            <a:lvl1pPr algn="r">
              <a:defRPr sz="1200"/>
            </a:lvl1pPr>
          </a:lstStyle>
          <a:p>
            <a:fld id="{D81D43B1-A115-412F-9EB1-5E5DE29C9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334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7523"/>
          </a:xfrm>
          <a:prstGeom prst="rect">
            <a:avLst/>
          </a:prstGeom>
        </p:spPr>
        <p:txBody>
          <a:bodyPr vert="horz" lIns="91488" tIns="45745" rIns="91488" bIns="457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140" y="1"/>
            <a:ext cx="2950474" cy="497523"/>
          </a:xfrm>
          <a:prstGeom prst="rect">
            <a:avLst/>
          </a:prstGeom>
        </p:spPr>
        <p:txBody>
          <a:bodyPr vert="horz" lIns="91488" tIns="45745" rIns="91488" bIns="45745" rtlCol="0"/>
          <a:lstStyle>
            <a:lvl1pPr algn="r">
              <a:defRPr sz="1200"/>
            </a:lvl1pPr>
          </a:lstStyle>
          <a:p>
            <a:fld id="{1A9CCA3E-3DE6-423F-A98A-0ECF601DBD08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20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88" tIns="45745" rIns="91488" bIns="4574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80" y="4720908"/>
            <a:ext cx="5445441" cy="4472940"/>
          </a:xfrm>
          <a:prstGeom prst="rect">
            <a:avLst/>
          </a:prstGeom>
        </p:spPr>
        <p:txBody>
          <a:bodyPr vert="horz" lIns="91488" tIns="45745" rIns="91488" bIns="457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227"/>
            <a:ext cx="2950475" cy="497522"/>
          </a:xfrm>
          <a:prstGeom prst="rect">
            <a:avLst/>
          </a:prstGeom>
        </p:spPr>
        <p:txBody>
          <a:bodyPr vert="horz" lIns="91488" tIns="45745" rIns="91488" bIns="457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140" y="9440227"/>
            <a:ext cx="2950474" cy="497522"/>
          </a:xfrm>
          <a:prstGeom prst="rect">
            <a:avLst/>
          </a:prstGeom>
        </p:spPr>
        <p:txBody>
          <a:bodyPr vert="horz" lIns="91488" tIns="45745" rIns="91488" bIns="45745" rtlCol="0" anchor="b"/>
          <a:lstStyle>
            <a:lvl1pPr algn="r">
              <a:defRPr sz="1200"/>
            </a:lvl1pPr>
          </a:lstStyle>
          <a:p>
            <a:fld id="{33EEA9D4-870C-4E7B-AEB3-94466A27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486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40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6713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3675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6742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7375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121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125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61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47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005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331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57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592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EA9D4-870C-4E7B-AEB3-94466A27C7A0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779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F569-E322-4642-ACFF-EF667E93147B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00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0B53-7C6D-48CF-85A9-2A5ECD268C28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2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AE59-3188-484F-B3D3-3AA9C81531C2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BDFFA-0A5D-4AAD-B569-42AC0EFB4B05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0DFA-B132-41AE-8058-0A6911E85199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9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3863F-4465-4CFD-9142-CF7790E0751A}" type="datetime1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83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530D-BECC-4552-B215-D141C206B6B2}" type="datetime1">
              <a:rPr lang="en-US" smtClean="0"/>
              <a:t>3/23/2021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2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7213-ABB9-416D-B8A1-55732ACB6A04}" type="datetime1">
              <a:rPr lang="en-US" smtClean="0"/>
              <a:t>3/23/2021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446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CE59-919D-4E88-B7AE-2028E55BBE5B}" type="datetime1">
              <a:rPr lang="en-US" smtClean="0"/>
              <a:t>3/23/2021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601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2A65-F290-4D9B-8E8F-5FCD40BB1788}" type="datetime1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379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D437-371D-4DA7-80A1-E8E534424C34}" type="datetime1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542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CB190-3A57-4643-8BC3-D4EAC90D5943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693AD-50B0-4D83-BEA1-7DF75F8A0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7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1288734" y="44419"/>
            <a:ext cx="7899485" cy="1255304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AutoShape 2" descr="Image result for การประชุม vect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การประชุม vector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6972" y="4891124"/>
            <a:ext cx="248442" cy="215052"/>
          </a:xfrm>
          <a:prstGeom prst="ellipse">
            <a:avLst/>
          </a:prstGeom>
          <a:solidFill>
            <a:srgbClr val="FFC651"/>
          </a:solidFill>
          <a:ln>
            <a:solidFill>
              <a:srgbClr val="FFC6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32" name="Straight Connector 31"/>
          <p:cNvCxnSpPr/>
          <p:nvPr/>
        </p:nvCxnSpPr>
        <p:spPr>
          <a:xfrm>
            <a:off x="5581224" y="4997884"/>
            <a:ext cx="32766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8830342" y="4648976"/>
            <a:ext cx="1251955" cy="348908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5429069" y="3410514"/>
            <a:ext cx="248442" cy="215052"/>
          </a:xfrm>
          <a:prstGeom prst="ellipse">
            <a:avLst/>
          </a:prstGeom>
          <a:solidFill>
            <a:srgbClr val="FFC651"/>
          </a:solidFill>
          <a:ln>
            <a:solidFill>
              <a:srgbClr val="FFC6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38" name="Straight Connector 37"/>
          <p:cNvCxnSpPr/>
          <p:nvPr/>
        </p:nvCxnSpPr>
        <p:spPr>
          <a:xfrm>
            <a:off x="5534098" y="3537302"/>
            <a:ext cx="32766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789812" y="3537302"/>
            <a:ext cx="1292485" cy="397661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8769971" y="3317987"/>
            <a:ext cx="1292485" cy="39766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023856" y="3317987"/>
            <a:ext cx="2746115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5890782" y="3246640"/>
            <a:ext cx="158133" cy="144703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0070C0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6023856" y="5232728"/>
            <a:ext cx="2746115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890782" y="5161381"/>
            <a:ext cx="158133" cy="144703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0070C0"/>
              </a:solidFill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 flipV="1">
            <a:off x="8750254" y="4823430"/>
            <a:ext cx="1371600" cy="40929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797476" y="6275902"/>
            <a:ext cx="2133600" cy="365125"/>
          </a:xfrm>
        </p:spPr>
        <p:txBody>
          <a:bodyPr/>
          <a:lstStyle/>
          <a:p>
            <a:fld id="{944693AD-50B0-4D83-BEA1-7DF75F8A0007}" type="slidenum">
              <a:rPr lang="en-US" smtClean="0"/>
              <a:t>1</a:t>
            </a:fld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970986" y="136326"/>
            <a:ext cx="7990460" cy="1262964"/>
          </a:xfrm>
          <a:prstGeom prst="roundRect">
            <a:avLst>
              <a:gd name="adj" fmla="val 50000"/>
            </a:avLst>
          </a:prstGeom>
          <a:solidFill>
            <a:srgbClr val="FFC6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Rectangle 13"/>
          <p:cNvSpPr/>
          <p:nvPr/>
        </p:nvSpPr>
        <p:spPr>
          <a:xfrm>
            <a:off x="1457687" y="-9916"/>
            <a:ext cx="74196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4400" b="1" dirty="0">
                <a:latin typeface="TH SarabunPSK" pitchFamily="34" charset="-34"/>
                <a:cs typeface="TH SarabunPSK" pitchFamily="34" charset="-34"/>
              </a:rPr>
              <a:t>การบริหารจัดการภาครัฐแนวใหม่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787" y="3102009"/>
            <a:ext cx="890969" cy="89096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636" y="4926321"/>
            <a:ext cx="771438" cy="771438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3008421" y="543119"/>
            <a:ext cx="5049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H SarabunPSK" charset="0"/>
                <a:ea typeface="TH SarabunPSK" charset="0"/>
                <a:cs typeface="TH SarabunPSK" charset="0"/>
              </a:rPr>
              <a:t>(New Public Management)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2032578" y="2057400"/>
            <a:ext cx="4506063" cy="4471490"/>
            <a:chOff x="-306258" y="2139694"/>
            <a:chExt cx="4506063" cy="4471490"/>
          </a:xfrm>
        </p:grpSpPr>
        <p:sp>
          <p:nvSpPr>
            <p:cNvPr id="42" name="Oval 41"/>
            <p:cNvSpPr/>
            <p:nvPr/>
          </p:nvSpPr>
          <p:spPr>
            <a:xfrm>
              <a:off x="208694" y="2537832"/>
              <a:ext cx="3533175" cy="3455413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5" name="Oval 54"/>
            <p:cNvSpPr/>
            <p:nvPr/>
          </p:nvSpPr>
          <p:spPr>
            <a:xfrm>
              <a:off x="291830" y="2640881"/>
              <a:ext cx="3372128" cy="3249314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56" name="Picture 2" descr="à¸£à¸¹à¸à¸ à¸²à¸à¸à¸µà¹à¹à¸à¸µà¹à¸¢à¸§à¸à¹à¸­à¸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563" b="100000" l="9766" r="898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734" y="3184411"/>
              <a:ext cx="2332724" cy="2332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Hexagon 56"/>
            <p:cNvSpPr/>
            <p:nvPr/>
          </p:nvSpPr>
          <p:spPr>
            <a:xfrm>
              <a:off x="1414614" y="2139694"/>
              <a:ext cx="1212766" cy="1045615"/>
            </a:xfrm>
            <a:prstGeom prst="hexagon">
              <a:avLst>
                <a:gd name="adj" fmla="val 28616"/>
                <a:gd name="vf" fmla="val 115470"/>
              </a:avLst>
            </a:prstGeom>
            <a:solidFill>
              <a:srgbClr val="FFE2A7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Hexagon 57"/>
            <p:cNvSpPr/>
            <p:nvPr/>
          </p:nvSpPr>
          <p:spPr>
            <a:xfrm>
              <a:off x="2987039" y="3002008"/>
              <a:ext cx="1212766" cy="1045615"/>
            </a:xfrm>
            <a:prstGeom prst="hexagon">
              <a:avLst>
                <a:gd name="adj" fmla="val 28616"/>
                <a:gd name="vf" fmla="val 115470"/>
              </a:avLst>
            </a:prstGeom>
            <a:solidFill>
              <a:srgbClr val="E2EBAF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9" name="Hexagon 58"/>
            <p:cNvSpPr/>
            <p:nvPr/>
          </p:nvSpPr>
          <p:spPr>
            <a:xfrm>
              <a:off x="2913757" y="4769616"/>
              <a:ext cx="1212766" cy="1045615"/>
            </a:xfrm>
            <a:prstGeom prst="hexagon">
              <a:avLst>
                <a:gd name="adj" fmla="val 28616"/>
                <a:gd name="vf" fmla="val 115470"/>
              </a:avLst>
            </a:prstGeom>
            <a:solidFill>
              <a:srgbClr val="BCEED7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0" name="Hexagon 59"/>
            <p:cNvSpPr/>
            <p:nvPr/>
          </p:nvSpPr>
          <p:spPr>
            <a:xfrm>
              <a:off x="1354102" y="5565569"/>
              <a:ext cx="1212766" cy="1045615"/>
            </a:xfrm>
            <a:prstGeom prst="hexagon">
              <a:avLst>
                <a:gd name="adj" fmla="val 28616"/>
                <a:gd name="vf" fmla="val 115470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Hexagon 60"/>
            <p:cNvSpPr/>
            <p:nvPr/>
          </p:nvSpPr>
          <p:spPr>
            <a:xfrm>
              <a:off x="-306258" y="2990911"/>
              <a:ext cx="1212766" cy="1045615"/>
            </a:xfrm>
            <a:prstGeom prst="hexagon">
              <a:avLst>
                <a:gd name="adj" fmla="val 28616"/>
                <a:gd name="vf" fmla="val 11547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2" name="Hexagon 61"/>
            <p:cNvSpPr/>
            <p:nvPr/>
          </p:nvSpPr>
          <p:spPr>
            <a:xfrm>
              <a:off x="-114508" y="4751827"/>
              <a:ext cx="1212766" cy="1045615"/>
            </a:xfrm>
            <a:prstGeom prst="hexagon">
              <a:avLst>
                <a:gd name="adj" fmla="val 28616"/>
                <a:gd name="vf" fmla="val 11547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pic>
        <p:nvPicPr>
          <p:cNvPr id="63" name="Picture 6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0481" y="2989872"/>
            <a:ext cx="890969" cy="890969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304" y="3032766"/>
            <a:ext cx="796723" cy="796723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141" y="2117740"/>
            <a:ext cx="801974" cy="801974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330" y="4814184"/>
            <a:ext cx="771438" cy="771438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651" y="5661342"/>
            <a:ext cx="627339" cy="627339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581" y="4737471"/>
            <a:ext cx="850259" cy="850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307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entagon 31"/>
          <p:cNvSpPr/>
          <p:nvPr/>
        </p:nvSpPr>
        <p:spPr>
          <a:xfrm>
            <a:off x="451816" y="2999559"/>
            <a:ext cx="8589754" cy="2879343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18" name="Pentagon 16"/>
          <p:cNvSpPr/>
          <p:nvPr/>
        </p:nvSpPr>
        <p:spPr>
          <a:xfrm>
            <a:off x="752405" y="2132546"/>
            <a:ext cx="4331050" cy="576064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15269" y="3100403"/>
            <a:ext cx="852630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ขั้นการจัดการนิยม : ขั้นการจัดการภาคเอกชนมาใช้ในภาครัฐ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ขั้นการสร้างระบบตลาด : การทำสัญญา การแข่งขัน การจูงใจตามผลประโยชน์</a:t>
            </a:r>
            <a:b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ของบุคคล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ขั้นกลยุทธ์ : แผนองค์รวมเพื่อลดการแยกส่วน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ขั้นปรับสมรรถนะ : รัฐบาลมุ่งพัฒนาสมรรถนะในการจัดการกลยุทธ์ </a:t>
            </a:r>
            <a:b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กลยุทธ์ด้านการทรัพยากรมนุษย์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2400" y="120351"/>
            <a:ext cx="6705599" cy="565449"/>
            <a:chOff x="150211" y="85177"/>
            <a:chExt cx="6734592" cy="565449"/>
          </a:xfrm>
        </p:grpSpPr>
        <p:grpSp>
          <p:nvGrpSpPr>
            <p:cNvPr id="5" name="Group 4"/>
            <p:cNvGrpSpPr/>
            <p:nvPr/>
          </p:nvGrpSpPr>
          <p:grpSpPr>
            <a:xfrm>
              <a:off x="491102" y="134602"/>
              <a:ext cx="6393701" cy="466601"/>
              <a:chOff x="381000" y="1123236"/>
              <a:chExt cx="6641382" cy="466601"/>
            </a:xfrm>
          </p:grpSpPr>
          <p:sp>
            <p:nvSpPr>
              <p:cNvPr id="7" name="Parallelogram 6"/>
              <p:cNvSpPr/>
              <p:nvPr/>
            </p:nvSpPr>
            <p:spPr>
              <a:xfrm>
                <a:off x="381000" y="1123236"/>
                <a:ext cx="6641382" cy="466601"/>
              </a:xfrm>
              <a:prstGeom prst="parallelogram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51624" y="1128172"/>
                <a:ext cx="61054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ตัวชี้วัดที่ </a:t>
                </a:r>
                <a:r>
                  <a:rPr lang="es-ES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5.2</a:t>
                </a:r>
                <a:r>
                  <a:rPr lang="th-TH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 “การ</a:t>
                </a:r>
                <a:r>
                  <a:rPr lang="th-TH" sz="2400" b="1" dirty="0">
                    <a:solidFill>
                      <a:prstClr val="white"/>
                    </a:solidFill>
                    <a:latin typeface="TH SarabunPSK" pitchFamily="34" charset="-34"/>
                    <a:cs typeface="TH SarabunPSK" pitchFamily="34" charset="-34"/>
                  </a:rPr>
                  <a:t>ดำเนินการจัดทำแผนปฏิรูปองค์กร</a:t>
                </a:r>
                <a:r>
                  <a:rPr lang="th-TH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”</a:t>
                </a:r>
                <a:endParaRPr lang="en-US" sz="2400" b="1" dirty="0">
                  <a:solidFill>
                    <a:prstClr val="white"/>
                  </a:solidFill>
                  <a:latin typeface="TH SarabunPSK" charset="0"/>
                  <a:ea typeface="TH SarabunPSK" charset="0"/>
                  <a:cs typeface="TH SarabunPSK" charset="0"/>
                </a:endParaRPr>
              </a:p>
            </p:txBody>
          </p:sp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211" y="85177"/>
              <a:ext cx="601422" cy="565449"/>
            </a:xfrm>
            <a:prstGeom prst="ellipse">
              <a:avLst/>
            </a:prstGeom>
            <a:ln>
              <a:noFill/>
            </a:ln>
            <a:effectLst/>
          </p:spPr>
        </p:pic>
      </p:grpSp>
      <p:grpSp>
        <p:nvGrpSpPr>
          <p:cNvPr id="9" name="Group 8"/>
          <p:cNvGrpSpPr/>
          <p:nvPr/>
        </p:nvGrpSpPr>
        <p:grpSpPr>
          <a:xfrm>
            <a:off x="-1827" y="-4433"/>
            <a:ext cx="9144000" cy="881170"/>
            <a:chOff x="0" y="-17148"/>
            <a:chExt cx="9144000" cy="881170"/>
          </a:xfrm>
        </p:grpSpPr>
        <p:sp>
          <p:nvSpPr>
            <p:cNvPr id="11" name="Snip Diagonal Corner Rectangle 10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83279" y="79662"/>
              <a:ext cx="56685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3600" b="1" dirty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ตัวแบบการปฏิรูปการจัดการภาครัฐแนวใหม่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10" name="Rectangle 9"/>
          <p:cNvSpPr/>
          <p:nvPr/>
        </p:nvSpPr>
        <p:spPr>
          <a:xfrm>
            <a:off x="685800" y="2098624"/>
            <a:ext cx="51282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1.1 กลยุทธ์การปฏิรูปของนิวซีแลนด์ 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14700" y="1134883"/>
            <a:ext cx="2814300" cy="847808"/>
          </a:xfrm>
          <a:prstGeom prst="roundRect">
            <a:avLst>
              <a:gd name="adj" fmla="val 50000"/>
            </a:avLst>
          </a:prstGeom>
          <a:solidFill>
            <a:srgbClr val="BAE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Rectangle 20"/>
          <p:cNvSpPr/>
          <p:nvPr/>
        </p:nvSpPr>
        <p:spPr>
          <a:xfrm>
            <a:off x="685800" y="1222900"/>
            <a:ext cx="26777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latin typeface="TH SarabunPSK" pitchFamily="34" charset="-34"/>
                <a:ea typeface="Times New Roman"/>
                <a:cs typeface="TH SarabunPSK" pitchFamily="34" charset="-34"/>
              </a:rPr>
              <a:t>ตัวแบบเวสต์มินส์เตอร์</a:t>
            </a:r>
          </a:p>
        </p:txBody>
      </p:sp>
    </p:spTree>
    <p:extLst>
      <p:ext uri="{BB962C8B-B14F-4D97-AF65-F5344CB8AC3E}">
        <p14:creationId xmlns:p14="http://schemas.microsoft.com/office/powerpoint/2010/main" val="856420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entagon 15"/>
          <p:cNvSpPr/>
          <p:nvPr/>
        </p:nvSpPr>
        <p:spPr>
          <a:xfrm>
            <a:off x="451815" y="2999559"/>
            <a:ext cx="8690357" cy="3108468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2400" y="120351"/>
            <a:ext cx="6705599" cy="565449"/>
            <a:chOff x="150211" y="85177"/>
            <a:chExt cx="6734592" cy="565449"/>
          </a:xfrm>
        </p:grpSpPr>
        <p:grpSp>
          <p:nvGrpSpPr>
            <p:cNvPr id="5" name="Group 4"/>
            <p:cNvGrpSpPr/>
            <p:nvPr/>
          </p:nvGrpSpPr>
          <p:grpSpPr>
            <a:xfrm>
              <a:off x="491102" y="134602"/>
              <a:ext cx="6393701" cy="466601"/>
              <a:chOff x="381000" y="1123236"/>
              <a:chExt cx="6641382" cy="466601"/>
            </a:xfrm>
          </p:grpSpPr>
          <p:sp>
            <p:nvSpPr>
              <p:cNvPr id="7" name="Parallelogram 6"/>
              <p:cNvSpPr/>
              <p:nvPr/>
            </p:nvSpPr>
            <p:spPr>
              <a:xfrm>
                <a:off x="381000" y="1123236"/>
                <a:ext cx="6641382" cy="466601"/>
              </a:xfrm>
              <a:prstGeom prst="parallelogram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51624" y="1128172"/>
                <a:ext cx="61054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ตัวชี้วัดที่ </a:t>
                </a:r>
                <a:r>
                  <a:rPr lang="es-ES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5.2</a:t>
                </a:r>
                <a:r>
                  <a:rPr lang="th-TH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 “การ</a:t>
                </a:r>
                <a:r>
                  <a:rPr lang="th-TH" sz="2400" b="1" dirty="0">
                    <a:solidFill>
                      <a:prstClr val="white"/>
                    </a:solidFill>
                    <a:latin typeface="TH SarabunPSK" pitchFamily="34" charset="-34"/>
                    <a:cs typeface="TH SarabunPSK" pitchFamily="34" charset="-34"/>
                  </a:rPr>
                  <a:t>ดำเนินการจัดทำแผนปฏิรูปองค์กร</a:t>
                </a:r>
                <a:r>
                  <a:rPr lang="th-TH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”</a:t>
                </a:r>
                <a:endParaRPr lang="en-US" sz="2400" b="1" dirty="0">
                  <a:solidFill>
                    <a:prstClr val="white"/>
                  </a:solidFill>
                  <a:latin typeface="TH SarabunPSK" charset="0"/>
                  <a:ea typeface="TH SarabunPSK" charset="0"/>
                  <a:cs typeface="TH SarabunPSK" charset="0"/>
                </a:endParaRPr>
              </a:p>
            </p:txBody>
          </p:sp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211" y="85177"/>
              <a:ext cx="601422" cy="565449"/>
            </a:xfrm>
            <a:prstGeom prst="ellipse">
              <a:avLst/>
            </a:prstGeom>
            <a:ln>
              <a:noFill/>
            </a:ln>
            <a:effectLst/>
          </p:spPr>
        </p:pic>
      </p:grpSp>
      <p:grpSp>
        <p:nvGrpSpPr>
          <p:cNvPr id="9" name="Group 8"/>
          <p:cNvGrpSpPr/>
          <p:nvPr/>
        </p:nvGrpSpPr>
        <p:grpSpPr>
          <a:xfrm>
            <a:off x="-1827" y="-4433"/>
            <a:ext cx="9144000" cy="881170"/>
            <a:chOff x="0" y="-17148"/>
            <a:chExt cx="9144000" cy="881170"/>
          </a:xfrm>
        </p:grpSpPr>
        <p:sp>
          <p:nvSpPr>
            <p:cNvPr id="11" name="Snip Diagonal Corner Rectangle 10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83279" y="79662"/>
              <a:ext cx="56685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3600" b="1" dirty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ตัวแบบการปฏิรูปการจัดการภาครัฐแนวใหม่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24" name="Rectangle 23"/>
          <p:cNvSpPr/>
          <p:nvPr/>
        </p:nvSpPr>
        <p:spPr>
          <a:xfrm>
            <a:off x="491823" y="2999484"/>
            <a:ext cx="822332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เพิ่มความโปร่งใสด้วยการระบุจุดมุ่งหมายของแผนและรายงานตามผลงาน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แยกการซื้อและผลิตออกจากกัน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ประสิทธิผลและถูกที่สุด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การแยกการกำหนดนโยบายออกจากการบริหารนโยบาย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ระบบการแข่งขันและจูงใจ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ลดขนาดภาครัฐ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คนนอกมาบริหาร</a:t>
            </a:r>
          </a:p>
        </p:txBody>
      </p:sp>
      <p:sp>
        <p:nvSpPr>
          <p:cNvPr id="18" name="Pentagon 16"/>
          <p:cNvSpPr/>
          <p:nvPr/>
        </p:nvSpPr>
        <p:spPr>
          <a:xfrm>
            <a:off x="619388" y="2279434"/>
            <a:ext cx="3495411" cy="576064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กลยุทธ์การปฏิรูปของนิวซีแลนด์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14700" y="1134883"/>
            <a:ext cx="2814300" cy="847808"/>
          </a:xfrm>
          <a:prstGeom prst="roundRect">
            <a:avLst>
              <a:gd name="adj" fmla="val 50000"/>
            </a:avLst>
          </a:prstGeom>
          <a:solidFill>
            <a:srgbClr val="BAE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Rectangle 19"/>
          <p:cNvSpPr/>
          <p:nvPr/>
        </p:nvSpPr>
        <p:spPr>
          <a:xfrm>
            <a:off x="685800" y="1222900"/>
            <a:ext cx="26777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latin typeface="TH SarabunPSK" pitchFamily="34" charset="-34"/>
                <a:ea typeface="Times New Roman"/>
                <a:cs typeface="TH SarabunPSK" pitchFamily="34" charset="-34"/>
              </a:rPr>
              <a:t>ตัวแบบเวสต์มินส์เตอร์</a:t>
            </a:r>
          </a:p>
        </p:txBody>
      </p:sp>
    </p:spTree>
    <p:extLst>
      <p:ext uri="{BB962C8B-B14F-4D97-AF65-F5344CB8AC3E}">
        <p14:creationId xmlns:p14="http://schemas.microsoft.com/office/powerpoint/2010/main" val="2347618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entagon 15"/>
          <p:cNvSpPr/>
          <p:nvPr/>
        </p:nvSpPr>
        <p:spPr>
          <a:xfrm>
            <a:off x="451816" y="2999559"/>
            <a:ext cx="8589754" cy="3116433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2400" y="120351"/>
            <a:ext cx="6705599" cy="565449"/>
            <a:chOff x="150211" y="85177"/>
            <a:chExt cx="6734592" cy="565449"/>
          </a:xfrm>
        </p:grpSpPr>
        <p:grpSp>
          <p:nvGrpSpPr>
            <p:cNvPr id="5" name="Group 4"/>
            <p:cNvGrpSpPr/>
            <p:nvPr/>
          </p:nvGrpSpPr>
          <p:grpSpPr>
            <a:xfrm>
              <a:off x="491102" y="134602"/>
              <a:ext cx="6393701" cy="466601"/>
              <a:chOff x="381000" y="1123236"/>
              <a:chExt cx="6641382" cy="466601"/>
            </a:xfrm>
          </p:grpSpPr>
          <p:sp>
            <p:nvSpPr>
              <p:cNvPr id="7" name="Parallelogram 6"/>
              <p:cNvSpPr/>
              <p:nvPr/>
            </p:nvSpPr>
            <p:spPr>
              <a:xfrm>
                <a:off x="381000" y="1123236"/>
                <a:ext cx="6641382" cy="466601"/>
              </a:xfrm>
              <a:prstGeom prst="parallelogram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51624" y="1128172"/>
                <a:ext cx="61054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ตัวชี้วัดที่ </a:t>
                </a:r>
                <a:r>
                  <a:rPr lang="es-ES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5.2</a:t>
                </a:r>
                <a:r>
                  <a:rPr lang="th-TH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 “การ</a:t>
                </a:r>
                <a:r>
                  <a:rPr lang="th-TH" sz="2400" b="1" dirty="0">
                    <a:solidFill>
                      <a:prstClr val="white"/>
                    </a:solidFill>
                    <a:latin typeface="TH SarabunPSK" pitchFamily="34" charset="-34"/>
                    <a:cs typeface="TH SarabunPSK" pitchFamily="34" charset="-34"/>
                  </a:rPr>
                  <a:t>ดำเนินการจัดทำแผนปฏิรูปองค์กร</a:t>
                </a:r>
                <a:r>
                  <a:rPr lang="th-TH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”</a:t>
                </a:r>
                <a:endParaRPr lang="en-US" sz="2400" b="1" dirty="0">
                  <a:solidFill>
                    <a:prstClr val="white"/>
                  </a:solidFill>
                  <a:latin typeface="TH SarabunPSK" charset="0"/>
                  <a:ea typeface="TH SarabunPSK" charset="0"/>
                  <a:cs typeface="TH SarabunPSK" charset="0"/>
                </a:endParaRPr>
              </a:p>
            </p:txBody>
          </p:sp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211" y="85177"/>
              <a:ext cx="601422" cy="565449"/>
            </a:xfrm>
            <a:prstGeom prst="ellipse">
              <a:avLst/>
            </a:prstGeom>
            <a:ln>
              <a:noFill/>
            </a:ln>
            <a:effectLst/>
          </p:spPr>
        </p:pic>
      </p:grpSp>
      <p:grpSp>
        <p:nvGrpSpPr>
          <p:cNvPr id="9" name="Group 8"/>
          <p:cNvGrpSpPr/>
          <p:nvPr/>
        </p:nvGrpSpPr>
        <p:grpSpPr>
          <a:xfrm>
            <a:off x="-1827" y="-4433"/>
            <a:ext cx="9144000" cy="881170"/>
            <a:chOff x="0" y="-17148"/>
            <a:chExt cx="9144000" cy="881170"/>
          </a:xfrm>
        </p:grpSpPr>
        <p:sp>
          <p:nvSpPr>
            <p:cNvPr id="11" name="Snip Diagonal Corner Rectangle 10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83279" y="79662"/>
              <a:ext cx="56685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3600" b="1" dirty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ตัวแบบการปฏิรูปการจัดการภาครัฐแนวใหม่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13" name="Rectangle 12"/>
          <p:cNvSpPr/>
          <p:nvPr/>
        </p:nvSpPr>
        <p:spPr>
          <a:xfrm>
            <a:off x="451816" y="2971800"/>
            <a:ext cx="819497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ปัญหาการประสานงาน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ขาดการตอบสนองต่อประชาชน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ละเลยการประเมินผลลัพธ์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รัฐบาลยังสนใจพัฒนาผู้บริหารไม่เพียงพอ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ปฏิรูปเพื่อเน้นให้ถูกต้อง : โปร่งใส / ภาวะผู้นำให้ภาครัฐ / บูรณาการ / ผลผลิตเป็นผลลัพธ์ / ผลประโยชน์สาธารณะ / ความสามารถของพลเมือง</a:t>
            </a:r>
          </a:p>
        </p:txBody>
      </p:sp>
      <p:sp>
        <p:nvSpPr>
          <p:cNvPr id="18" name="Pentagon 16"/>
          <p:cNvSpPr/>
          <p:nvPr/>
        </p:nvSpPr>
        <p:spPr>
          <a:xfrm>
            <a:off x="713719" y="2257707"/>
            <a:ext cx="4315481" cy="576064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1.2 ผลลัพธ์จากการปฏิรูปของนิวซีแลนด์ 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14700" y="1134883"/>
            <a:ext cx="2814300" cy="847808"/>
          </a:xfrm>
          <a:prstGeom prst="roundRect">
            <a:avLst>
              <a:gd name="adj" fmla="val 50000"/>
            </a:avLst>
          </a:prstGeom>
          <a:solidFill>
            <a:srgbClr val="BAE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Rectangle 19"/>
          <p:cNvSpPr/>
          <p:nvPr/>
        </p:nvSpPr>
        <p:spPr>
          <a:xfrm>
            <a:off x="685800" y="1222900"/>
            <a:ext cx="26777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latin typeface="TH SarabunPSK" pitchFamily="34" charset="-34"/>
                <a:ea typeface="Times New Roman"/>
                <a:cs typeface="TH SarabunPSK" pitchFamily="34" charset="-34"/>
              </a:rPr>
              <a:t>ตัวแบบเวสต์มินส์เตอร์</a:t>
            </a:r>
          </a:p>
        </p:txBody>
      </p:sp>
    </p:spTree>
    <p:extLst>
      <p:ext uri="{BB962C8B-B14F-4D97-AF65-F5344CB8AC3E}">
        <p14:creationId xmlns:p14="http://schemas.microsoft.com/office/powerpoint/2010/main" val="3468958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entagon 15"/>
          <p:cNvSpPr/>
          <p:nvPr/>
        </p:nvSpPr>
        <p:spPr>
          <a:xfrm>
            <a:off x="723900" y="2859774"/>
            <a:ext cx="7526683" cy="3853250"/>
          </a:xfrm>
          <a:prstGeom prst="homePlate">
            <a:avLst/>
          </a:prstGeom>
          <a:solidFill>
            <a:srgbClr val="FEFFF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2400" y="120351"/>
            <a:ext cx="6705599" cy="565449"/>
            <a:chOff x="150211" y="85177"/>
            <a:chExt cx="6734592" cy="565449"/>
          </a:xfrm>
        </p:grpSpPr>
        <p:grpSp>
          <p:nvGrpSpPr>
            <p:cNvPr id="5" name="Group 4"/>
            <p:cNvGrpSpPr/>
            <p:nvPr/>
          </p:nvGrpSpPr>
          <p:grpSpPr>
            <a:xfrm>
              <a:off x="491102" y="134602"/>
              <a:ext cx="6393701" cy="466601"/>
              <a:chOff x="381000" y="1123236"/>
              <a:chExt cx="6641382" cy="466601"/>
            </a:xfrm>
          </p:grpSpPr>
          <p:sp>
            <p:nvSpPr>
              <p:cNvPr id="7" name="Parallelogram 6"/>
              <p:cNvSpPr/>
              <p:nvPr/>
            </p:nvSpPr>
            <p:spPr>
              <a:xfrm>
                <a:off x="381000" y="1123236"/>
                <a:ext cx="6641382" cy="466601"/>
              </a:xfrm>
              <a:prstGeom prst="parallelogram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51624" y="1128172"/>
                <a:ext cx="61054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ตัวชี้วัดที่ </a:t>
                </a:r>
                <a:r>
                  <a:rPr lang="es-ES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5.2</a:t>
                </a:r>
                <a:r>
                  <a:rPr lang="th-TH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 “การ</a:t>
                </a:r>
                <a:r>
                  <a:rPr lang="th-TH" sz="2400" b="1" dirty="0">
                    <a:solidFill>
                      <a:prstClr val="white"/>
                    </a:solidFill>
                    <a:latin typeface="TH SarabunPSK" pitchFamily="34" charset="-34"/>
                    <a:cs typeface="TH SarabunPSK" pitchFamily="34" charset="-34"/>
                  </a:rPr>
                  <a:t>ดำเนินการจัดทำแผนปฏิรูปองค์กร</a:t>
                </a:r>
                <a:r>
                  <a:rPr lang="th-TH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”</a:t>
                </a:r>
                <a:endParaRPr lang="en-US" sz="2400" b="1" dirty="0">
                  <a:solidFill>
                    <a:prstClr val="white"/>
                  </a:solidFill>
                  <a:latin typeface="TH SarabunPSK" charset="0"/>
                  <a:ea typeface="TH SarabunPSK" charset="0"/>
                  <a:cs typeface="TH SarabunPSK" charset="0"/>
                </a:endParaRPr>
              </a:p>
            </p:txBody>
          </p:sp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211" y="85177"/>
              <a:ext cx="601422" cy="565449"/>
            </a:xfrm>
            <a:prstGeom prst="ellipse">
              <a:avLst/>
            </a:prstGeom>
            <a:ln>
              <a:noFill/>
            </a:ln>
            <a:effectLst/>
          </p:spPr>
        </p:pic>
      </p:grpSp>
      <p:grpSp>
        <p:nvGrpSpPr>
          <p:cNvPr id="9" name="Group 8"/>
          <p:cNvGrpSpPr/>
          <p:nvPr/>
        </p:nvGrpSpPr>
        <p:grpSpPr>
          <a:xfrm>
            <a:off x="-1827" y="-4433"/>
            <a:ext cx="9144000" cy="881170"/>
            <a:chOff x="0" y="-17148"/>
            <a:chExt cx="9144000" cy="881170"/>
          </a:xfrm>
        </p:grpSpPr>
        <p:sp>
          <p:nvSpPr>
            <p:cNvPr id="11" name="Snip Diagonal Corner Rectangle 10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83279" y="79662"/>
              <a:ext cx="56685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3600" b="1" dirty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ตัวแบบการปฏิรูปการจัดการภาครัฐแนวใหม่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22" name="Rounded Rectangle 21"/>
          <p:cNvSpPr/>
          <p:nvPr/>
        </p:nvSpPr>
        <p:spPr>
          <a:xfrm>
            <a:off x="614700" y="1134883"/>
            <a:ext cx="2890500" cy="84780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2650" y="1234602"/>
            <a:ext cx="2514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prstClr val="black"/>
                </a:solidFill>
                <a:latin typeface="TH SarabunPSK" pitchFamily="34" charset="-34"/>
                <a:ea typeface="Times New Roman"/>
                <a:cs typeface="TH SarabunPSK" pitchFamily="34" charset="-34"/>
              </a:rPr>
              <a:t>ตัวแบบสหรัฐอเมริกา</a:t>
            </a:r>
          </a:p>
        </p:txBody>
      </p:sp>
      <p:sp>
        <p:nvSpPr>
          <p:cNvPr id="10" name="Rectangle 9"/>
          <p:cNvSpPr/>
          <p:nvPr/>
        </p:nvSpPr>
        <p:spPr>
          <a:xfrm>
            <a:off x="823098" y="2742706"/>
            <a:ext cx="77397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เน้นโครงสร้าง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เน้นกระบวนการ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การนำไปปฏิบัติ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ปฏิรูปการบริหารงานของท้องถิ่น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กลยุทธ์การแปรรูป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เปลี่ยนงานรัฐเป็นเอกชน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การจ้างเหมา </a:t>
            </a:r>
          </a:p>
        </p:txBody>
      </p:sp>
      <p:sp>
        <p:nvSpPr>
          <p:cNvPr id="15" name="Pentagon 16"/>
          <p:cNvSpPr/>
          <p:nvPr/>
        </p:nvSpPr>
        <p:spPr>
          <a:xfrm>
            <a:off x="723900" y="2144615"/>
            <a:ext cx="5562600" cy="576064"/>
          </a:xfrm>
          <a:prstGeom prst="homePlate">
            <a:avLst/>
          </a:prstGeom>
          <a:solidFill>
            <a:srgbClr val="FDFD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พื้นฐานของการปฏิรูปก่อนยุคประดิษฐ์รัฐบาลใหม่ </a:t>
            </a:r>
          </a:p>
        </p:txBody>
      </p:sp>
    </p:spTree>
    <p:extLst>
      <p:ext uri="{BB962C8B-B14F-4D97-AF65-F5344CB8AC3E}">
        <p14:creationId xmlns:p14="http://schemas.microsoft.com/office/powerpoint/2010/main" val="3472130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614700" y="1134883"/>
            <a:ext cx="2890500" cy="84780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2400" y="120351"/>
            <a:ext cx="6705599" cy="565449"/>
            <a:chOff x="150211" y="85177"/>
            <a:chExt cx="6734592" cy="565449"/>
          </a:xfrm>
        </p:grpSpPr>
        <p:grpSp>
          <p:nvGrpSpPr>
            <p:cNvPr id="5" name="Group 4"/>
            <p:cNvGrpSpPr/>
            <p:nvPr/>
          </p:nvGrpSpPr>
          <p:grpSpPr>
            <a:xfrm>
              <a:off x="491102" y="134602"/>
              <a:ext cx="6393701" cy="466601"/>
              <a:chOff x="381000" y="1123236"/>
              <a:chExt cx="6641382" cy="466601"/>
            </a:xfrm>
          </p:grpSpPr>
          <p:sp>
            <p:nvSpPr>
              <p:cNvPr id="7" name="Parallelogram 6"/>
              <p:cNvSpPr/>
              <p:nvPr/>
            </p:nvSpPr>
            <p:spPr>
              <a:xfrm>
                <a:off x="381000" y="1123236"/>
                <a:ext cx="6641382" cy="466601"/>
              </a:xfrm>
              <a:prstGeom prst="parallelogram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51624" y="1128172"/>
                <a:ext cx="61054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ตัวชี้วัดที่ </a:t>
                </a:r>
                <a:r>
                  <a:rPr lang="es-ES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5.2</a:t>
                </a:r>
                <a:r>
                  <a:rPr lang="th-TH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 “การ</a:t>
                </a:r>
                <a:r>
                  <a:rPr lang="th-TH" sz="2400" b="1" dirty="0">
                    <a:solidFill>
                      <a:prstClr val="white"/>
                    </a:solidFill>
                    <a:latin typeface="TH SarabunPSK" pitchFamily="34" charset="-34"/>
                    <a:cs typeface="TH SarabunPSK" pitchFamily="34" charset="-34"/>
                  </a:rPr>
                  <a:t>ดำเนินการจัดทำแผนปฏิรูปองค์กร</a:t>
                </a:r>
                <a:r>
                  <a:rPr lang="th-TH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”</a:t>
                </a:r>
                <a:endParaRPr lang="en-US" sz="2400" b="1" dirty="0">
                  <a:solidFill>
                    <a:prstClr val="white"/>
                  </a:solidFill>
                  <a:latin typeface="TH SarabunPSK" charset="0"/>
                  <a:ea typeface="TH SarabunPSK" charset="0"/>
                  <a:cs typeface="TH SarabunPSK" charset="0"/>
                </a:endParaRPr>
              </a:p>
            </p:txBody>
          </p:sp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211" y="85177"/>
              <a:ext cx="601422" cy="565449"/>
            </a:xfrm>
            <a:prstGeom prst="ellipse">
              <a:avLst/>
            </a:prstGeom>
            <a:ln>
              <a:noFill/>
            </a:ln>
            <a:effectLst/>
          </p:spPr>
        </p:pic>
      </p:grpSp>
      <p:grpSp>
        <p:nvGrpSpPr>
          <p:cNvPr id="9" name="Group 8"/>
          <p:cNvGrpSpPr/>
          <p:nvPr/>
        </p:nvGrpSpPr>
        <p:grpSpPr>
          <a:xfrm>
            <a:off x="-1827" y="-4433"/>
            <a:ext cx="9144000" cy="881170"/>
            <a:chOff x="0" y="-17148"/>
            <a:chExt cx="9144000" cy="881170"/>
          </a:xfrm>
        </p:grpSpPr>
        <p:sp>
          <p:nvSpPr>
            <p:cNvPr id="11" name="Snip Diagonal Corner Rectangle 10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83279" y="79662"/>
              <a:ext cx="56685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3600" b="1" dirty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ตัวแบบการปฏิรูปการจัดการภาครัฐแนวใหม่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18" name="Rectangle 17"/>
          <p:cNvSpPr/>
          <p:nvPr/>
        </p:nvSpPr>
        <p:spPr>
          <a:xfrm>
            <a:off x="802650" y="1234602"/>
            <a:ext cx="2514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prstClr val="black"/>
                </a:solidFill>
                <a:latin typeface="TH SarabunPSK" pitchFamily="34" charset="-34"/>
                <a:ea typeface="Times New Roman"/>
                <a:cs typeface="TH SarabunPSK" pitchFamily="34" charset="-34"/>
              </a:rPr>
              <a:t>ตัวแบบสหรัฐอเมริกา</a:t>
            </a:r>
          </a:p>
        </p:txBody>
      </p:sp>
      <p:sp>
        <p:nvSpPr>
          <p:cNvPr id="15" name="Pentagon 16"/>
          <p:cNvSpPr/>
          <p:nvPr/>
        </p:nvSpPr>
        <p:spPr>
          <a:xfrm>
            <a:off x="751233" y="2205668"/>
            <a:ext cx="3344183" cy="576064"/>
          </a:xfrm>
          <a:prstGeom prst="homePlate">
            <a:avLst/>
          </a:prstGeom>
          <a:solidFill>
            <a:srgbClr val="FDFD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ยุคประดิษฐ์รัฐบาลใหม่ 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475120" y="3004707"/>
            <a:ext cx="8492618" cy="2879343"/>
            <a:chOff x="638365" y="2534859"/>
            <a:chExt cx="9188479" cy="2563344"/>
          </a:xfrm>
        </p:grpSpPr>
        <p:sp>
          <p:nvSpPr>
            <p:cNvPr id="19" name="Pentagon 18"/>
            <p:cNvSpPr/>
            <p:nvPr/>
          </p:nvSpPr>
          <p:spPr>
            <a:xfrm>
              <a:off x="3996936" y="2534859"/>
              <a:ext cx="5829908" cy="2563344"/>
            </a:xfrm>
            <a:prstGeom prst="homePlat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20" name="Pentagon 19"/>
            <p:cNvSpPr/>
            <p:nvPr/>
          </p:nvSpPr>
          <p:spPr>
            <a:xfrm>
              <a:off x="656437" y="2714412"/>
              <a:ext cx="2944937" cy="1923051"/>
            </a:xfrm>
            <a:prstGeom prst="homePlat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38365" y="3206942"/>
              <a:ext cx="3229516" cy="8493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thaiDist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2.1 ขั้นตอนการ</a:t>
              </a:r>
            </a:p>
            <a:p>
              <a:pPr lvl="0" algn="thaiDist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ประดิษฐ์รัฐบาลใหม่ 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998204" y="2714412"/>
              <a:ext cx="4947577" cy="20001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1. ทำงานดีขึ้นแต่เสียค่าใช้จ่ายน้อยลง </a:t>
              </a:r>
            </a:p>
            <a:p>
              <a:pPr lvl="0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2. รัฐบาลควรทำอะไร </a:t>
              </a:r>
            </a:p>
            <a:p>
              <a:pPr lvl="0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3. การแสวงหาความสนับสนุนทาการเมือง : </a:t>
              </a:r>
            </a:p>
            <a:p>
              <a:pPr lvl="0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การทบทวนผลงานชาติ/ การเป็นหุ้นส่วนแห่งชาติเพื่อการประดิษฐ์รัฐบาลใหม่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7332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2400" y="120351"/>
            <a:ext cx="6705599" cy="565449"/>
            <a:chOff x="150211" y="85177"/>
            <a:chExt cx="6734592" cy="565449"/>
          </a:xfrm>
        </p:grpSpPr>
        <p:grpSp>
          <p:nvGrpSpPr>
            <p:cNvPr id="5" name="Group 4"/>
            <p:cNvGrpSpPr/>
            <p:nvPr/>
          </p:nvGrpSpPr>
          <p:grpSpPr>
            <a:xfrm>
              <a:off x="491102" y="134602"/>
              <a:ext cx="6393701" cy="466601"/>
              <a:chOff x="381000" y="1123236"/>
              <a:chExt cx="6641382" cy="466601"/>
            </a:xfrm>
          </p:grpSpPr>
          <p:sp>
            <p:nvSpPr>
              <p:cNvPr id="7" name="Parallelogram 6"/>
              <p:cNvSpPr/>
              <p:nvPr/>
            </p:nvSpPr>
            <p:spPr>
              <a:xfrm>
                <a:off x="381000" y="1123236"/>
                <a:ext cx="6641382" cy="466601"/>
              </a:xfrm>
              <a:prstGeom prst="parallelogram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51624" y="1128172"/>
                <a:ext cx="61054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ตัวชี้วัดที่ </a:t>
                </a:r>
                <a:r>
                  <a:rPr lang="es-ES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5.2</a:t>
                </a:r>
                <a:r>
                  <a:rPr lang="th-TH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 “การ</a:t>
                </a:r>
                <a:r>
                  <a:rPr lang="th-TH" sz="2400" b="1" dirty="0">
                    <a:solidFill>
                      <a:prstClr val="white"/>
                    </a:solidFill>
                    <a:latin typeface="TH SarabunPSK" pitchFamily="34" charset="-34"/>
                    <a:cs typeface="TH SarabunPSK" pitchFamily="34" charset="-34"/>
                  </a:rPr>
                  <a:t>ดำเนินการจัดทำแผนปฏิรูปองค์กร</a:t>
                </a:r>
                <a:r>
                  <a:rPr lang="th-TH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”</a:t>
                </a:r>
                <a:endParaRPr lang="en-US" sz="2400" b="1" dirty="0">
                  <a:solidFill>
                    <a:prstClr val="white"/>
                  </a:solidFill>
                  <a:latin typeface="TH SarabunPSK" charset="0"/>
                  <a:ea typeface="TH SarabunPSK" charset="0"/>
                  <a:cs typeface="TH SarabunPSK" charset="0"/>
                </a:endParaRPr>
              </a:p>
            </p:txBody>
          </p:sp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211" y="85177"/>
              <a:ext cx="601422" cy="565449"/>
            </a:xfrm>
            <a:prstGeom prst="ellipse">
              <a:avLst/>
            </a:prstGeom>
            <a:ln>
              <a:noFill/>
            </a:ln>
            <a:effectLst/>
          </p:spPr>
        </p:pic>
      </p:grpSp>
      <p:grpSp>
        <p:nvGrpSpPr>
          <p:cNvPr id="9" name="Group 8"/>
          <p:cNvGrpSpPr/>
          <p:nvPr/>
        </p:nvGrpSpPr>
        <p:grpSpPr>
          <a:xfrm>
            <a:off x="-1827" y="-4433"/>
            <a:ext cx="9144000" cy="881170"/>
            <a:chOff x="0" y="-17148"/>
            <a:chExt cx="9144000" cy="881170"/>
          </a:xfrm>
        </p:grpSpPr>
        <p:sp>
          <p:nvSpPr>
            <p:cNvPr id="11" name="Snip Diagonal Corner Rectangle 10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83279" y="79662"/>
              <a:ext cx="56685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3600" b="1" dirty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ตัวแบบการปฏิรูปการจัดการภาครัฐแนวใหม่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16" name="Rounded Rectangle 15"/>
          <p:cNvSpPr/>
          <p:nvPr/>
        </p:nvSpPr>
        <p:spPr>
          <a:xfrm>
            <a:off x="614700" y="1134883"/>
            <a:ext cx="2890500" cy="84780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2650" y="1234602"/>
            <a:ext cx="2514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prstClr val="black"/>
                </a:solidFill>
                <a:latin typeface="TH SarabunPSK" pitchFamily="34" charset="-34"/>
                <a:ea typeface="Times New Roman"/>
                <a:cs typeface="TH SarabunPSK" pitchFamily="34" charset="-34"/>
              </a:rPr>
              <a:t>ตัวแบบสหรัฐอเมริกา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14700" y="2240837"/>
            <a:ext cx="8473467" cy="3352798"/>
            <a:chOff x="613152" y="2581715"/>
            <a:chExt cx="8617845" cy="2984838"/>
          </a:xfrm>
        </p:grpSpPr>
        <p:sp>
          <p:nvSpPr>
            <p:cNvPr id="19" name="Pentagon 18"/>
            <p:cNvSpPr/>
            <p:nvPr/>
          </p:nvSpPr>
          <p:spPr>
            <a:xfrm>
              <a:off x="3745290" y="2581715"/>
              <a:ext cx="5485707" cy="2984838"/>
            </a:xfrm>
            <a:prstGeom prst="homePlate">
              <a:avLst/>
            </a:prstGeom>
            <a:solidFill>
              <a:srgbClr val="FF9966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20" name="Pentagon 19"/>
            <p:cNvSpPr/>
            <p:nvPr/>
          </p:nvSpPr>
          <p:spPr>
            <a:xfrm>
              <a:off x="613152" y="2820709"/>
              <a:ext cx="2944936" cy="1955405"/>
            </a:xfrm>
            <a:prstGeom prst="homePlate">
              <a:avLst/>
            </a:prstGeom>
            <a:solidFill>
              <a:srgbClr val="FFD3BD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38365" y="3206942"/>
              <a:ext cx="3229516" cy="8138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thaiDist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2.2 ผลกระทบของ</a:t>
              </a:r>
            </a:p>
            <a:p>
              <a:pPr lvl="0" algn="thaiDist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การประดิษฐ์รัฐบาลใหม่ 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773080" y="2720282"/>
              <a:ext cx="4572000" cy="259906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1. ทำงานดีขึ้น : จริง คือ การปฏิรูปได้พัฒนาแนวทางใหม่ ๆ / ไม่จริง คือ การปฏิรูปไม่ค่อยได้มีผลกระทบต่อหน่วยงานหลายหน่วย </a:t>
              </a:r>
            </a:p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2. เสียค่าใช้จ่ายน้อยลง : เน้นการปฏิรูป </a:t>
              </a:r>
            </a:p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3. ผลกระทบทางการเมือง </a:t>
              </a:r>
            </a:p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4. พระราชบัญญัติผลงานและผลลัพธ์ของรัฐบาล </a:t>
              </a:r>
            </a:p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5. เทคโนโลยีสารสนเทศ </a:t>
              </a:r>
            </a:p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6. การกระจายอำนาจ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3880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2400" y="120351"/>
            <a:ext cx="6705599" cy="565449"/>
            <a:chOff x="150211" y="85177"/>
            <a:chExt cx="6734592" cy="565449"/>
          </a:xfrm>
        </p:grpSpPr>
        <p:grpSp>
          <p:nvGrpSpPr>
            <p:cNvPr id="5" name="Group 4"/>
            <p:cNvGrpSpPr/>
            <p:nvPr/>
          </p:nvGrpSpPr>
          <p:grpSpPr>
            <a:xfrm>
              <a:off x="491102" y="134602"/>
              <a:ext cx="6393701" cy="466601"/>
              <a:chOff x="381000" y="1123236"/>
              <a:chExt cx="6641382" cy="466601"/>
            </a:xfrm>
          </p:grpSpPr>
          <p:sp>
            <p:nvSpPr>
              <p:cNvPr id="7" name="Parallelogram 6"/>
              <p:cNvSpPr/>
              <p:nvPr/>
            </p:nvSpPr>
            <p:spPr>
              <a:xfrm>
                <a:off x="381000" y="1123236"/>
                <a:ext cx="6641382" cy="466601"/>
              </a:xfrm>
              <a:prstGeom prst="parallelogram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51624" y="1128172"/>
                <a:ext cx="61054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ตัวชี้วัดที่ </a:t>
                </a:r>
                <a:r>
                  <a:rPr lang="es-ES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5.2</a:t>
                </a:r>
                <a:r>
                  <a:rPr lang="th-TH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 “การ</a:t>
                </a:r>
                <a:r>
                  <a:rPr lang="th-TH" sz="2400" b="1" dirty="0">
                    <a:solidFill>
                      <a:prstClr val="white"/>
                    </a:solidFill>
                    <a:latin typeface="TH SarabunPSK" pitchFamily="34" charset="-34"/>
                    <a:cs typeface="TH SarabunPSK" pitchFamily="34" charset="-34"/>
                  </a:rPr>
                  <a:t>ดำเนินการจัดทำแผนปฏิรูปองค์กร</a:t>
                </a:r>
                <a:r>
                  <a:rPr lang="th-TH" sz="2400" b="1" dirty="0">
                    <a:solidFill>
                      <a:prstClr val="white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”</a:t>
                </a:r>
                <a:endParaRPr lang="en-US" sz="2400" b="1" dirty="0">
                  <a:solidFill>
                    <a:prstClr val="white"/>
                  </a:solidFill>
                  <a:latin typeface="TH SarabunPSK" charset="0"/>
                  <a:ea typeface="TH SarabunPSK" charset="0"/>
                  <a:cs typeface="TH SarabunPSK" charset="0"/>
                </a:endParaRPr>
              </a:p>
            </p:txBody>
          </p:sp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211" y="85177"/>
              <a:ext cx="601422" cy="565449"/>
            </a:xfrm>
            <a:prstGeom prst="ellipse">
              <a:avLst/>
            </a:prstGeom>
            <a:ln>
              <a:noFill/>
            </a:ln>
            <a:effectLst/>
          </p:spPr>
        </p:pic>
      </p:grpSp>
      <p:grpSp>
        <p:nvGrpSpPr>
          <p:cNvPr id="9" name="Group 8"/>
          <p:cNvGrpSpPr/>
          <p:nvPr/>
        </p:nvGrpSpPr>
        <p:grpSpPr>
          <a:xfrm>
            <a:off x="-1827" y="-4433"/>
            <a:ext cx="9144000" cy="881170"/>
            <a:chOff x="0" y="-17148"/>
            <a:chExt cx="9144000" cy="881170"/>
          </a:xfrm>
        </p:grpSpPr>
        <p:sp>
          <p:nvSpPr>
            <p:cNvPr id="11" name="Snip Diagonal Corner Rectangle 10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83279" y="79662"/>
              <a:ext cx="56685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3600" b="1" dirty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ตัวแบบการปฏิรูปการจัดการภาครัฐแนวใหม่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16" name="Rounded Rectangle 15"/>
          <p:cNvSpPr/>
          <p:nvPr/>
        </p:nvSpPr>
        <p:spPr>
          <a:xfrm>
            <a:off x="614700" y="1134883"/>
            <a:ext cx="2890500" cy="84780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2650" y="1234602"/>
            <a:ext cx="2514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prstClr val="black"/>
                </a:solidFill>
                <a:latin typeface="TH SarabunPSK" pitchFamily="34" charset="-34"/>
                <a:ea typeface="Times New Roman"/>
                <a:cs typeface="TH SarabunPSK" pitchFamily="34" charset="-34"/>
              </a:rPr>
              <a:t>ตัวแบบสหรัฐอเมริกา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697187" y="2408087"/>
            <a:ext cx="7989613" cy="2435602"/>
            <a:chOff x="585388" y="2581715"/>
            <a:chExt cx="7989613" cy="2077559"/>
          </a:xfrm>
        </p:grpSpPr>
        <p:sp>
          <p:nvSpPr>
            <p:cNvPr id="18" name="Pentagon 17"/>
            <p:cNvSpPr/>
            <p:nvPr/>
          </p:nvSpPr>
          <p:spPr>
            <a:xfrm>
              <a:off x="3745291" y="2581715"/>
              <a:ext cx="4829710" cy="2077559"/>
            </a:xfrm>
            <a:prstGeom prst="homePlat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19" name="Pentagon 18"/>
            <p:cNvSpPr/>
            <p:nvPr/>
          </p:nvSpPr>
          <p:spPr>
            <a:xfrm>
              <a:off x="585388" y="2581715"/>
              <a:ext cx="2856424" cy="1923051"/>
            </a:xfrm>
            <a:prstGeom prst="homePlat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38365" y="3206942"/>
              <a:ext cx="322951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thaiDist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2.3 ยุคประธานาธิบดีบูช 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773080" y="2720282"/>
              <a:ext cx="4572000" cy="193899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1. การจัดการเชิงกลยุทธ์ของทุนมนุษย์ </a:t>
              </a:r>
            </a:p>
            <a:p>
              <a:pPr lvl="0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2. การจ้างเหมาบริการ </a:t>
              </a:r>
            </a:p>
            <a:p>
              <a:pPr lvl="0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3. การปรับปรุงการจัดการการคลัง </a:t>
              </a:r>
            </a:p>
            <a:p>
              <a:pPr lvl="0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4. รัฐบาลอิเล็กทรอนิกส์ </a:t>
              </a:r>
            </a:p>
            <a:p>
              <a:pPr lvl="0"/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5. การวัดผลงาน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2081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85299" y="441376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910186" y="54691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255913" y="25271"/>
            <a:ext cx="741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latin typeface="RSU TEXT" panose="02000506060000020004" pitchFamily="2" charset="-34"/>
                <a:ea typeface="Calibri" panose="020F0502020204030204" pitchFamily="34" charset="0"/>
                <a:cs typeface="RSU TEXT" panose="02000506060000020004" pitchFamily="2" charset="-34"/>
              </a:rPr>
              <a:t> </a:t>
            </a:r>
            <a:endParaRPr lang="en-US" sz="2800" b="1" dirty="0">
              <a:solidFill>
                <a:prstClr val="black"/>
              </a:solidFill>
              <a:latin typeface="RSU TEXT" panose="02000506060000020004" pitchFamily="2" charset="-34"/>
              <a:cs typeface="RSU TEXT" panose="02000506060000020004" pitchFamily="2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736" y="181875"/>
            <a:ext cx="68659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3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ผลลัพท์และตัวอย่างการบริหารจัดการภาครัฐแนวใหม่</a:t>
            </a:r>
          </a:p>
        </p:txBody>
      </p:sp>
      <p:sp>
        <p:nvSpPr>
          <p:cNvPr id="14" name="Slide Number Placeholder 1"/>
          <p:cNvSpPr txBox="1">
            <a:spLocks/>
          </p:cNvSpPr>
          <p:nvPr/>
        </p:nvSpPr>
        <p:spPr>
          <a:xfrm>
            <a:off x="7518068" y="63605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04078" y="95195"/>
            <a:ext cx="7010400" cy="943094"/>
            <a:chOff x="1561031" y="312024"/>
            <a:chExt cx="9041920" cy="967225"/>
          </a:xfrm>
        </p:grpSpPr>
        <p:sp>
          <p:nvSpPr>
            <p:cNvPr id="16" name="Rounded Rectangle 15"/>
            <p:cNvSpPr/>
            <p:nvPr/>
          </p:nvSpPr>
          <p:spPr>
            <a:xfrm>
              <a:off x="1561031" y="373436"/>
              <a:ext cx="7467600" cy="905813"/>
            </a:xfrm>
            <a:prstGeom prst="roundRect">
              <a:avLst>
                <a:gd name="adj" fmla="val 5000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763751" y="312024"/>
              <a:ext cx="8839200" cy="505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2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850167" y="44179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75054" y="5473362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20781" y="29469"/>
            <a:ext cx="741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latin typeface="RSU TEXT" panose="02000506060000020004" pitchFamily="2" charset="-34"/>
                <a:ea typeface="Calibri" panose="020F0502020204030204" pitchFamily="34" charset="0"/>
                <a:cs typeface="RSU TEXT" panose="02000506060000020004" pitchFamily="2" charset="-34"/>
              </a:rPr>
              <a:t> </a:t>
            </a:r>
            <a:endParaRPr lang="en-US" sz="2800" b="1" dirty="0">
              <a:solidFill>
                <a:prstClr val="black"/>
              </a:solidFill>
              <a:latin typeface="RSU TEXT" panose="02000506060000020004" pitchFamily="2" charset="-34"/>
              <a:cs typeface="RSU TEXT" panose="02000506060000020004" pitchFamily="2" charset="-34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61251" y="233721"/>
            <a:ext cx="53575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3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ตัวอย่างการบริหารจัดการภาครัฐแนวใหม่</a:t>
            </a:r>
          </a:p>
        </p:txBody>
      </p:sp>
      <p:sp>
        <p:nvSpPr>
          <p:cNvPr id="17" name="Rectangle 51"/>
          <p:cNvSpPr>
            <a:spLocks noChangeArrowheads="1"/>
          </p:cNvSpPr>
          <p:nvPr/>
        </p:nvSpPr>
        <p:spPr bwMode="auto">
          <a:xfrm>
            <a:off x="415441" y="1242364"/>
            <a:ext cx="7769558" cy="523220"/>
          </a:xfrm>
          <a:prstGeom prst="chevron">
            <a:avLst>
              <a:gd name="adj" fmla="val 47954"/>
            </a:avLst>
          </a:prstGeom>
          <a:solidFill>
            <a:srgbClr val="FFC000">
              <a:lumMod val="20000"/>
              <a:lumOff val="80000"/>
            </a:srgbClr>
          </a:solidFill>
          <a:ln w="12700">
            <a:solidFill>
              <a:srgbClr val="FFC000">
                <a:lumMod val="60000"/>
                <a:lumOff val="40000"/>
              </a:srgbClr>
            </a:solidFill>
          </a:ln>
        </p:spPr>
        <p:txBody>
          <a:bodyPr wrap="square">
            <a:spAutoFit/>
          </a:bodyPr>
          <a:lstStyle>
            <a:lvl1pPr marL="133350" indent="-1333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lv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b="1" kern="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1. พระราชบัญญัติระเบียบบริหารราชการแผ่นดิน (ฉบับที่ 5) พ.ศ. 2545</a:t>
            </a:r>
            <a:endParaRPr kumimoji="0" lang="th-TH" alt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2076812"/>
            <a:ext cx="8762999" cy="4081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07000"/>
              </a:lnSpc>
              <a:spcAft>
                <a:spcPts val="800"/>
              </a:spcAft>
            </a:pPr>
            <a:r>
              <a:rPr lang="th-TH" sz="22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กําหนดให้มีรูปแบบการบริหารใหม่ โดยกระทรวงสามารถแยกส่วนราชการจัดตั้งเป็นหน่วยงานตามภาระหน้าที่ เพื่อให้เกิดความคล่องตัวและสอดคล้องกับเป้าหมายของงานที่จะต้องปฏิบัติและกําหนดให้มีกลุ่มภารกิจของส่วนราชการต่าง ๆ ที่มีงานสัมพันธ์กัน เพื่อที่จะสามารถกําหนดเป้าหมายการทํางานร่วมกันได้ และมีผู้รับผิดชอบกํากับการบริหารงานของกลุ่มภารกิจนั้นโดยตรงเพื่อให้งานเป็นไปอย่างมีประสิทธิภาพและรวดเร็ว รวมทั้งให้มีการประสานการปฏิบัติงาน และการใช้งบประมาณเพื่อที่จะให้การบริหารงานของทุกส่วนราชการบรรลุเป้าหมาย ของกระทรวงได้อย่างมีประสิทธิภาพและลดความซ้ำซ้อน มีการมอบหมายงานเพื่อลดขั้นตอนการปฏิบัติราชการ และสมควรกําหนดการบริหารราชการในต่างประเทศให้เหมาะสมกับลักษณะการปฏิบัติหน้าที่และสามารถปฏิบัติการได้อย่างรวดเร็วและมีเอกภาพ โดยมีหัวหน้าคณะผู้แทนเป็นผู้รับผิดชอบในการบริหารราชการ นอกจากนี้ สมควรให้มีคณะกรรมการพัฒนาระบบราชการเพื่อเป็นหน่วยงานที่รับผิดชอบในการดูแลการจัดส่วนราชการและการปรับปรุงระบบการทํางานของภาคราชการให้มีการจัดระบบราชการอย่างมีประสิทธิภาพ</a:t>
            </a:r>
            <a:endParaRPr lang="en-US" sz="2200" dirty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thaiDist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000000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72661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85299" y="441376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910186" y="54691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255913" y="25271"/>
            <a:ext cx="741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latin typeface="RSU TEXT" panose="02000506060000020004" pitchFamily="2" charset="-34"/>
                <a:ea typeface="Calibri" panose="020F0502020204030204" pitchFamily="34" charset="0"/>
                <a:cs typeface="RSU TEXT" panose="02000506060000020004" pitchFamily="2" charset="-34"/>
              </a:rPr>
              <a:t> </a:t>
            </a:r>
            <a:endParaRPr lang="en-US" sz="2800" b="1" dirty="0">
              <a:solidFill>
                <a:prstClr val="black"/>
              </a:solidFill>
              <a:latin typeface="RSU TEXT" panose="02000506060000020004" pitchFamily="2" charset="-34"/>
              <a:cs typeface="RSU TEXT" panose="02000506060000020004" pitchFamily="2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736" y="181875"/>
            <a:ext cx="68659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3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ผลลัพท์และตัวอย่างการบริหารจัดการภาครัฐแนวใหม่</a:t>
            </a:r>
          </a:p>
        </p:txBody>
      </p:sp>
      <p:sp>
        <p:nvSpPr>
          <p:cNvPr id="14" name="Slide Number Placeholder 1"/>
          <p:cNvSpPr txBox="1">
            <a:spLocks/>
          </p:cNvSpPr>
          <p:nvPr/>
        </p:nvSpPr>
        <p:spPr>
          <a:xfrm>
            <a:off x="7518068" y="63605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04078" y="95195"/>
            <a:ext cx="7010400" cy="943094"/>
            <a:chOff x="1561031" y="312024"/>
            <a:chExt cx="9041920" cy="967225"/>
          </a:xfrm>
        </p:grpSpPr>
        <p:sp>
          <p:nvSpPr>
            <p:cNvPr id="16" name="Rounded Rectangle 15"/>
            <p:cNvSpPr/>
            <p:nvPr/>
          </p:nvSpPr>
          <p:spPr>
            <a:xfrm>
              <a:off x="1561031" y="373436"/>
              <a:ext cx="7467600" cy="905813"/>
            </a:xfrm>
            <a:prstGeom prst="roundRect">
              <a:avLst>
                <a:gd name="adj" fmla="val 5000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763751" y="312024"/>
              <a:ext cx="8839200" cy="505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2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850167" y="44179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75054" y="5473362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20781" y="29469"/>
            <a:ext cx="741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latin typeface="RSU TEXT" panose="02000506060000020004" pitchFamily="2" charset="-34"/>
                <a:ea typeface="Calibri" panose="020F0502020204030204" pitchFamily="34" charset="0"/>
                <a:cs typeface="RSU TEXT" panose="02000506060000020004" pitchFamily="2" charset="-34"/>
              </a:rPr>
              <a:t> </a:t>
            </a:r>
            <a:endParaRPr lang="en-US" sz="2800" b="1" dirty="0">
              <a:solidFill>
                <a:prstClr val="black"/>
              </a:solidFill>
              <a:latin typeface="RSU TEXT" panose="02000506060000020004" pitchFamily="2" charset="-34"/>
              <a:cs typeface="RSU TEXT" panose="02000506060000020004" pitchFamily="2" charset="-34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61251" y="233721"/>
            <a:ext cx="53575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3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ตัวอย่างการบริหารจัดการภาครัฐแนวใหม่</a:t>
            </a:r>
          </a:p>
        </p:txBody>
      </p:sp>
      <p:sp>
        <p:nvSpPr>
          <p:cNvPr id="17" name="Rectangle 51"/>
          <p:cNvSpPr>
            <a:spLocks noChangeArrowheads="1"/>
          </p:cNvSpPr>
          <p:nvPr/>
        </p:nvSpPr>
        <p:spPr bwMode="auto">
          <a:xfrm>
            <a:off x="244418" y="1206791"/>
            <a:ext cx="8883762" cy="523220"/>
          </a:xfrm>
          <a:prstGeom prst="chevron">
            <a:avLst>
              <a:gd name="adj" fmla="val 47954"/>
            </a:avLst>
          </a:prstGeom>
          <a:solidFill>
            <a:srgbClr val="FFC000">
              <a:lumMod val="20000"/>
              <a:lumOff val="80000"/>
            </a:srgbClr>
          </a:solidFill>
          <a:ln w="12700">
            <a:solidFill>
              <a:srgbClr val="FFC000">
                <a:lumMod val="60000"/>
                <a:lumOff val="40000"/>
              </a:srgbClr>
            </a:solidFill>
          </a:ln>
        </p:spPr>
        <p:txBody>
          <a:bodyPr wrap="square">
            <a:spAutoFit/>
          </a:bodyPr>
          <a:lstStyle>
            <a:lvl1pPr marL="133350" indent="-1333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b="1" kern="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2. พระราชกฤษฎีกาว่าด้วยหลักเกณฑ์และวิธีการบริหารกิจบ้านเมืองที่ดี พ.ศ. 2546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2076812"/>
            <a:ext cx="8762999" cy="440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07000"/>
              </a:lnSpc>
              <a:spcAft>
                <a:spcPts val="800"/>
              </a:spcAft>
            </a:pPr>
            <a:r>
              <a:rPr lang="th-TH" sz="22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</a:t>
            </a:r>
            <a:endParaRPr lang="en-US" sz="1100" dirty="0">
              <a:solidFill>
                <a:prstClr val="black"/>
              </a:solidFill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4078" y="1760266"/>
            <a:ext cx="8563721" cy="424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07000"/>
              </a:lnSpc>
              <a:spcAft>
                <a:spcPts val="0"/>
              </a:spcAft>
            </a:pPr>
            <a:r>
              <a:rPr lang="th-TH" sz="2800" spc="-8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ได้กำหนด ขอบเขต แบบแผน วิธีปฏิบัติราชการ เพื่อเป็นไปตามหลักการบริหารภาครัฐแนวใหม่ </a:t>
            </a:r>
            <a:r>
              <a:rPr lang="th-TH" sz="28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ดังนี้ </a:t>
            </a:r>
            <a:r>
              <a:rPr lang="en-US" sz="28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</a:t>
            </a:r>
          </a:p>
          <a:p>
            <a:pPr algn="thaiDist"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</a:t>
            </a:r>
            <a:endParaRPr lang="en-US" sz="2800" dirty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thaiDist"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	</a:t>
            </a:r>
          </a:p>
          <a:p>
            <a:pPr algn="thaiDist">
              <a:lnSpc>
                <a:spcPct val="107000"/>
              </a:lnSpc>
              <a:spcAft>
                <a:spcPts val="0"/>
              </a:spcAft>
            </a:pPr>
            <a:endParaRPr lang="en-US" sz="2800" dirty="0">
              <a:solidFill>
                <a:srgbClr val="000000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thaiDist"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	</a:t>
            </a:r>
          </a:p>
          <a:p>
            <a:pPr algn="thaiDist">
              <a:lnSpc>
                <a:spcPct val="107000"/>
              </a:lnSpc>
              <a:spcAft>
                <a:spcPts val="0"/>
              </a:spcAft>
            </a:pPr>
            <a:endParaRPr lang="en-US" sz="2800" dirty="0">
              <a:solidFill>
                <a:srgbClr val="000000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thaiDist"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</a:t>
            </a:r>
          </a:p>
          <a:p>
            <a:pPr algn="thaiDist"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</a:t>
            </a:r>
          </a:p>
        </p:txBody>
      </p:sp>
      <p:sp>
        <p:nvSpPr>
          <p:cNvPr id="18" name="Pentagon 17"/>
          <p:cNvSpPr/>
          <p:nvPr/>
        </p:nvSpPr>
        <p:spPr>
          <a:xfrm>
            <a:off x="1663144" y="2580478"/>
            <a:ext cx="7002190" cy="467522"/>
          </a:xfrm>
          <a:prstGeom prst="homePlate">
            <a:avLst/>
          </a:prstGeom>
          <a:solidFill>
            <a:srgbClr val="FFC000">
              <a:lumMod val="60000"/>
              <a:lumOff val="4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800" b="1" kern="0" spc="-4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1. เกิดประโยชน์สุขของประชาชน </a:t>
            </a:r>
            <a:endParaRPr kumimoji="0" lang="th-TH" altLang="en-US" sz="2800" b="1" i="0" u="none" strike="noStrike" kern="0" cap="none" spc="-4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24" name="Pentagon 23"/>
          <p:cNvSpPr/>
          <p:nvPr/>
        </p:nvSpPr>
        <p:spPr>
          <a:xfrm>
            <a:off x="1663144" y="3113878"/>
            <a:ext cx="7002190" cy="467522"/>
          </a:xfrm>
          <a:prstGeom prst="homePlate">
            <a:avLst/>
          </a:prstGeom>
          <a:solidFill>
            <a:srgbClr val="FFC000">
              <a:lumMod val="60000"/>
              <a:lumOff val="4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800" b="1" kern="0" spc="-4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2. เกิดผลสัมฤทธิ์ต่อภารกิจของรัฐ </a:t>
            </a:r>
          </a:p>
        </p:txBody>
      </p:sp>
      <p:sp>
        <p:nvSpPr>
          <p:cNvPr id="25" name="Pentagon 24"/>
          <p:cNvSpPr/>
          <p:nvPr/>
        </p:nvSpPr>
        <p:spPr>
          <a:xfrm>
            <a:off x="1663144" y="3647278"/>
            <a:ext cx="7002190" cy="467522"/>
          </a:xfrm>
          <a:prstGeom prst="homePlate">
            <a:avLst/>
          </a:prstGeom>
          <a:solidFill>
            <a:srgbClr val="FFC000">
              <a:lumMod val="60000"/>
              <a:lumOff val="4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800" b="1" kern="0" spc="-4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3. มีประสิทธิภาพและเกิดความคุ้มค่าในเชิงภารกิจของรัฐ </a:t>
            </a:r>
          </a:p>
        </p:txBody>
      </p:sp>
      <p:sp>
        <p:nvSpPr>
          <p:cNvPr id="26" name="Pentagon 25"/>
          <p:cNvSpPr/>
          <p:nvPr/>
        </p:nvSpPr>
        <p:spPr>
          <a:xfrm>
            <a:off x="1663143" y="4180678"/>
            <a:ext cx="7002191" cy="467522"/>
          </a:xfrm>
          <a:prstGeom prst="homePlate">
            <a:avLst/>
          </a:prstGeom>
          <a:solidFill>
            <a:srgbClr val="FFC000">
              <a:lumMod val="60000"/>
              <a:lumOff val="4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800" b="1" kern="0" spc="-4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4. ไม่มีขั้นตอนการปฏิบัติงานเกินความจำเป็น </a:t>
            </a:r>
          </a:p>
        </p:txBody>
      </p:sp>
      <p:sp>
        <p:nvSpPr>
          <p:cNvPr id="27" name="Pentagon 26"/>
          <p:cNvSpPr/>
          <p:nvPr/>
        </p:nvSpPr>
        <p:spPr>
          <a:xfrm>
            <a:off x="1666660" y="4714078"/>
            <a:ext cx="6998675" cy="467522"/>
          </a:xfrm>
          <a:prstGeom prst="homePlate">
            <a:avLst/>
          </a:prstGeom>
          <a:solidFill>
            <a:srgbClr val="FFC000">
              <a:lumMod val="60000"/>
              <a:lumOff val="4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800" b="1" kern="0" spc="-4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5. มีการปรับปรุงภารกิจของส่วนราชการให้ทันต่อเหตุการณ์ </a:t>
            </a:r>
          </a:p>
        </p:txBody>
      </p:sp>
      <p:sp>
        <p:nvSpPr>
          <p:cNvPr id="28" name="Pentagon 27"/>
          <p:cNvSpPr/>
          <p:nvPr/>
        </p:nvSpPr>
        <p:spPr>
          <a:xfrm>
            <a:off x="1655767" y="5247478"/>
            <a:ext cx="7009569" cy="467522"/>
          </a:xfrm>
          <a:prstGeom prst="homePlate">
            <a:avLst/>
          </a:prstGeom>
          <a:solidFill>
            <a:srgbClr val="FFC000">
              <a:lumMod val="60000"/>
              <a:lumOff val="4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800" b="1" kern="0" spc="-4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6. ประชาชนได้รับการอำนวยความสะดวก และได้รับการตอบสนองความ </a:t>
            </a:r>
          </a:p>
        </p:txBody>
      </p:sp>
      <p:sp>
        <p:nvSpPr>
          <p:cNvPr id="29" name="Pentagon 28"/>
          <p:cNvSpPr/>
          <p:nvPr/>
        </p:nvSpPr>
        <p:spPr>
          <a:xfrm>
            <a:off x="1655765" y="5766139"/>
            <a:ext cx="7009569" cy="787061"/>
          </a:xfrm>
          <a:prstGeom prst="homePlate">
            <a:avLst/>
          </a:prstGeom>
          <a:solidFill>
            <a:srgbClr val="FFC000">
              <a:lumMod val="60000"/>
              <a:lumOff val="4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thaiDi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800" b="1" kern="0" spc="-7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7. มีการประเมินผลการปฏิบัติงานอย่างสม่ำเสมอ ซึ่งได้แก่ การตรวจสอบ</a:t>
            </a:r>
            <a:r>
              <a:rPr lang="th-TH" altLang="en-US" sz="2800" b="1" kern="0" spc="-4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และวัดผลการปฏิบัติงาน เพื่อให้เกิดระบบการควบคุมตนเอง</a:t>
            </a:r>
          </a:p>
        </p:txBody>
      </p:sp>
    </p:spTree>
    <p:extLst>
      <p:ext uri="{BB962C8B-B14F-4D97-AF65-F5344CB8AC3E}">
        <p14:creationId xmlns:p14="http://schemas.microsoft.com/office/powerpoint/2010/main" val="2007445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188603" y="5801096"/>
            <a:ext cx="8823380" cy="756226"/>
          </a:xfrm>
          <a:prstGeom prst="roundRect">
            <a:avLst>
              <a:gd name="adj" fmla="val 38744"/>
            </a:avLst>
          </a:prstGeom>
          <a:gradFill flip="none" rotWithShape="1">
            <a:gsLst>
              <a:gs pos="0">
                <a:srgbClr val="FFC000">
                  <a:lumMod val="60000"/>
                  <a:lumOff val="40000"/>
                  <a:tint val="66000"/>
                  <a:satMod val="160000"/>
                </a:srgbClr>
              </a:gs>
              <a:gs pos="50000">
                <a:srgbClr val="FFC000">
                  <a:lumMod val="60000"/>
                  <a:lumOff val="40000"/>
                  <a:tint val="44500"/>
                  <a:satMod val="160000"/>
                </a:srgbClr>
              </a:gs>
              <a:gs pos="100000">
                <a:srgbClr val="FFC000">
                  <a:lumMod val="60000"/>
                  <a:lumOff val="40000"/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/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ประเด็นยุทธศาสตร์ที่ 4 : การวางระบบการบริหารงานราชการแบบบูรณาการ </a:t>
            </a:r>
            <a:endParaRPr kumimoji="0" lang="th-TH" sz="4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85299" y="441376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910186" y="54691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255913" y="25271"/>
            <a:ext cx="741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latin typeface="RSU TEXT" panose="02000506060000020004" pitchFamily="2" charset="-34"/>
                <a:ea typeface="Calibri" panose="020F0502020204030204" pitchFamily="34" charset="0"/>
                <a:cs typeface="RSU TEXT" panose="02000506060000020004" pitchFamily="2" charset="-34"/>
              </a:rPr>
              <a:t> </a:t>
            </a:r>
            <a:endParaRPr lang="en-US" sz="2800" b="1" dirty="0">
              <a:solidFill>
                <a:prstClr val="black"/>
              </a:solidFill>
              <a:latin typeface="RSU TEXT" panose="02000506060000020004" pitchFamily="2" charset="-34"/>
              <a:cs typeface="RSU TEXT" panose="02000506060000020004" pitchFamily="2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736" y="181875"/>
            <a:ext cx="68659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3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ผลลัพท์และตัวอย่างการบริหารจัดการภาครัฐแนวใหม่</a:t>
            </a:r>
          </a:p>
        </p:txBody>
      </p:sp>
      <p:sp>
        <p:nvSpPr>
          <p:cNvPr id="14" name="Slide Number Placeholder 1"/>
          <p:cNvSpPr txBox="1">
            <a:spLocks/>
          </p:cNvSpPr>
          <p:nvPr/>
        </p:nvSpPr>
        <p:spPr>
          <a:xfrm>
            <a:off x="7518068" y="63605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04078" y="95195"/>
            <a:ext cx="7010400" cy="943094"/>
            <a:chOff x="1561031" y="312024"/>
            <a:chExt cx="9041920" cy="967225"/>
          </a:xfrm>
        </p:grpSpPr>
        <p:sp>
          <p:nvSpPr>
            <p:cNvPr id="16" name="Rounded Rectangle 15"/>
            <p:cNvSpPr/>
            <p:nvPr/>
          </p:nvSpPr>
          <p:spPr>
            <a:xfrm>
              <a:off x="1561031" y="373436"/>
              <a:ext cx="7467600" cy="905813"/>
            </a:xfrm>
            <a:prstGeom prst="roundRect">
              <a:avLst>
                <a:gd name="adj" fmla="val 5000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763751" y="312024"/>
              <a:ext cx="8839200" cy="505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2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850167" y="44179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75054" y="5473362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20781" y="29469"/>
            <a:ext cx="741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latin typeface="RSU TEXT" panose="02000506060000020004" pitchFamily="2" charset="-34"/>
                <a:ea typeface="Calibri" panose="020F0502020204030204" pitchFamily="34" charset="0"/>
                <a:cs typeface="RSU TEXT" panose="02000506060000020004" pitchFamily="2" charset="-34"/>
              </a:rPr>
              <a:t> </a:t>
            </a:r>
            <a:endParaRPr lang="en-US" sz="2800" b="1" dirty="0">
              <a:solidFill>
                <a:prstClr val="black"/>
              </a:solidFill>
              <a:latin typeface="RSU TEXT" panose="02000506060000020004" pitchFamily="2" charset="-34"/>
              <a:cs typeface="RSU TEXT" panose="02000506060000020004" pitchFamily="2" charset="-34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61251" y="233721"/>
            <a:ext cx="53575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3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ตัวอย่างการบริหารจัดการภาครัฐแนวใหม่</a:t>
            </a:r>
          </a:p>
        </p:txBody>
      </p:sp>
      <p:sp>
        <p:nvSpPr>
          <p:cNvPr id="17" name="Rectangle 51"/>
          <p:cNvSpPr>
            <a:spLocks noChangeArrowheads="1"/>
          </p:cNvSpPr>
          <p:nvPr/>
        </p:nvSpPr>
        <p:spPr bwMode="auto">
          <a:xfrm>
            <a:off x="244418" y="1206791"/>
            <a:ext cx="8883762" cy="954107"/>
          </a:xfrm>
          <a:prstGeom prst="chevron">
            <a:avLst>
              <a:gd name="adj" fmla="val 47954"/>
            </a:avLst>
          </a:prstGeom>
          <a:solidFill>
            <a:srgbClr val="FFC000">
              <a:lumMod val="20000"/>
              <a:lumOff val="80000"/>
            </a:srgbClr>
          </a:solidFill>
          <a:ln w="12700">
            <a:solidFill>
              <a:srgbClr val="FFC000">
                <a:lumMod val="60000"/>
                <a:lumOff val="40000"/>
              </a:srgbClr>
            </a:solidFill>
          </a:ln>
        </p:spPr>
        <p:txBody>
          <a:bodyPr wrap="square">
            <a:spAutoFit/>
          </a:bodyPr>
          <a:lstStyle>
            <a:lvl1pPr marL="133350" indent="-1333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b="1" kern="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3. การบริหารงานภาครัฐแนวใหม่ตามแผนยุทธศาสตร์การพัฒนาระบบราชการไทย (พ.ศ. 2556 - พ.ศ. 2561) 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2076812"/>
            <a:ext cx="8762999" cy="440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07000"/>
              </a:lnSpc>
              <a:spcAft>
                <a:spcPts val="800"/>
              </a:spcAft>
            </a:pPr>
            <a:r>
              <a:rPr lang="th-TH" sz="22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</a:t>
            </a:r>
            <a:endParaRPr lang="en-US" sz="1100" dirty="0">
              <a:solidFill>
                <a:prstClr val="black"/>
              </a:solidFill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4078" y="2167371"/>
            <a:ext cx="82881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20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สำนักงาคณะกรรมการพัฒนาระบบราชการ (2556) ได้กำหนดประเด็นยุทธศาสตร์ที่สอดคล้องกับการบริหารงานภาครัฐแนวใหม่ โดยกำหนดประเด็นยุทธศาสตร์ </a:t>
            </a:r>
            <a:r>
              <a:rPr lang="en-US" sz="20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7</a:t>
            </a:r>
            <a:r>
              <a:rPr lang="th-TH" sz="20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ยุทธศาสตร์ ดังนี้ </a:t>
            </a:r>
            <a:endParaRPr lang="th-TH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12049" y="2979298"/>
            <a:ext cx="8823380" cy="756226"/>
          </a:xfrm>
          <a:prstGeom prst="roundRect">
            <a:avLst>
              <a:gd name="adj" fmla="val 38744"/>
            </a:avLst>
          </a:prstGeom>
          <a:gradFill flip="none" rotWithShape="1">
            <a:gsLst>
              <a:gs pos="0">
                <a:srgbClr val="FFC000">
                  <a:lumMod val="60000"/>
                  <a:lumOff val="40000"/>
                  <a:tint val="66000"/>
                  <a:satMod val="160000"/>
                </a:srgbClr>
              </a:gs>
              <a:gs pos="50000">
                <a:srgbClr val="FFC000">
                  <a:lumMod val="60000"/>
                  <a:lumOff val="40000"/>
                  <a:tint val="44500"/>
                  <a:satMod val="160000"/>
                </a:srgbClr>
              </a:gs>
              <a:gs pos="100000">
                <a:srgbClr val="FFC000">
                  <a:lumMod val="60000"/>
                  <a:lumOff val="40000"/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/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ประเด็นยุทธศาสตร์ที่ </a:t>
            </a:r>
            <a:r>
              <a:rPr lang="en-US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1 : </a:t>
            </a:r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การสร้างความเป็นเลิศในการให้บริการประชาชน</a:t>
            </a:r>
            <a:endParaRPr kumimoji="0" lang="th-TH" sz="4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12049" y="3901120"/>
            <a:ext cx="8823380" cy="756226"/>
          </a:xfrm>
          <a:prstGeom prst="roundRect">
            <a:avLst>
              <a:gd name="adj" fmla="val 38744"/>
            </a:avLst>
          </a:prstGeom>
          <a:gradFill flip="none" rotWithShape="1">
            <a:gsLst>
              <a:gs pos="0">
                <a:srgbClr val="FFC000">
                  <a:lumMod val="60000"/>
                  <a:lumOff val="40000"/>
                  <a:tint val="66000"/>
                  <a:satMod val="160000"/>
                </a:srgbClr>
              </a:gs>
              <a:gs pos="50000">
                <a:srgbClr val="FFC000">
                  <a:lumMod val="60000"/>
                  <a:lumOff val="40000"/>
                  <a:tint val="44500"/>
                  <a:satMod val="160000"/>
                </a:srgbClr>
              </a:gs>
              <a:gs pos="100000">
                <a:srgbClr val="FFC000">
                  <a:lumMod val="60000"/>
                  <a:lumOff val="40000"/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/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ประเด็นยุทธศาสตร์ที่ 2 : การพัฒนาองค์การให้มีขีดสมรรถนะสูงและทันสมัย    </a:t>
            </a:r>
            <a:b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                       บุคลากรมีความเป็นมืออาชีพ </a:t>
            </a:r>
            <a:endParaRPr kumimoji="0" lang="th-TH" sz="4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36447" y="4851067"/>
            <a:ext cx="8823380" cy="756226"/>
          </a:xfrm>
          <a:prstGeom prst="roundRect">
            <a:avLst>
              <a:gd name="adj" fmla="val 38744"/>
            </a:avLst>
          </a:prstGeom>
          <a:gradFill flip="none" rotWithShape="1">
            <a:gsLst>
              <a:gs pos="0">
                <a:srgbClr val="FFC000">
                  <a:lumMod val="60000"/>
                  <a:lumOff val="40000"/>
                  <a:tint val="66000"/>
                  <a:satMod val="160000"/>
                </a:srgbClr>
              </a:gs>
              <a:gs pos="50000">
                <a:srgbClr val="FFC000">
                  <a:lumMod val="60000"/>
                  <a:lumOff val="40000"/>
                  <a:tint val="44500"/>
                  <a:satMod val="160000"/>
                </a:srgbClr>
              </a:gs>
              <a:gs pos="100000">
                <a:srgbClr val="FFC000">
                  <a:lumMod val="60000"/>
                  <a:lumOff val="40000"/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/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ประเด็นยุทธศาสตร์ที่ 3 : การเพิ่มประสิทธิภาพการบริหารสินทรัพย์ของ</a:t>
            </a:r>
            <a:b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                       ภาครัฐให้เกิดประโยชน์สูงสุด </a:t>
            </a:r>
            <a:endParaRPr kumimoji="0" lang="th-TH" sz="4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17117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326202"/>
            <a:ext cx="9348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>
                <a:solidFill>
                  <a:prstClr val="white"/>
                </a:solidFill>
                <a:latin typeface="TH SarabunPSK" pitchFamily="34" charset="-34"/>
                <a:cs typeface="TH SarabunPSK" pitchFamily="34" charset="-34"/>
              </a:rPr>
              <a:t>หัวข้อ</a:t>
            </a:r>
            <a:endParaRPr lang="en-US" sz="3600" b="1" dirty="0">
              <a:solidFill>
                <a:prstClr val="white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7628" y="528829"/>
            <a:ext cx="847634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thaiDist">
              <a:buFont typeface="Wingdings" panose="05000000000000000000" pitchFamily="2" charset="2"/>
              <a:buChar char="v"/>
            </a:pPr>
            <a:endParaRPr lang="th-TH" sz="2800" dirty="0">
              <a:solidFill>
                <a:srgbClr val="000000"/>
              </a:solidFill>
              <a:latin typeface="RSU TEXT" panose="02000506060000020004" pitchFamily="2" charset="-34"/>
              <a:ea typeface="Calibri" panose="020F0502020204030204" pitchFamily="34" charset="0"/>
              <a:cs typeface="RSU TEXT" panose="02000506060000020004" pitchFamily="2" charset="-34"/>
            </a:endParaRPr>
          </a:p>
          <a:p>
            <a:pPr marL="457200" indent="-457200" algn="thaiDist">
              <a:buFont typeface="Wingdings" panose="05000000000000000000" pitchFamily="2" charset="2"/>
              <a:buChar char="v"/>
            </a:pPr>
            <a:endParaRPr lang="th-TH" sz="2800" dirty="0">
              <a:solidFill>
                <a:srgbClr val="000000"/>
              </a:solidFill>
              <a:latin typeface="RSU TEXT" panose="02000506060000020004" pitchFamily="2" charset="-34"/>
              <a:ea typeface="Calibri" panose="020F0502020204030204" pitchFamily="34" charset="0"/>
              <a:cs typeface="RSU TEXT" panose="02000506060000020004" pitchFamily="2" charset="-34"/>
            </a:endParaRPr>
          </a:p>
          <a:p>
            <a:pPr marL="457200" indent="-457200" algn="thaiDist">
              <a:buFont typeface="Wingdings" panose="05000000000000000000" pitchFamily="2" charset="2"/>
              <a:buChar char="v"/>
            </a:pPr>
            <a:endParaRPr lang="en-US" sz="2800" dirty="0">
              <a:solidFill>
                <a:srgbClr val="000000"/>
              </a:solidFill>
              <a:latin typeface="RSU TEXT" panose="02000506060000020004" pitchFamily="2" charset="-34"/>
              <a:ea typeface="Calibri" panose="020F0502020204030204" pitchFamily="34" charset="0"/>
              <a:cs typeface="RSU TEXT" panose="02000506060000020004" pitchFamily="2" charset="-34"/>
            </a:endParaRPr>
          </a:p>
          <a:p>
            <a:pPr marL="457200" indent="-457200" algn="thaiDist">
              <a:buFont typeface="Wingdings" panose="05000000000000000000" pitchFamily="2" charset="2"/>
              <a:buChar char="v"/>
            </a:pPr>
            <a:endParaRPr lang="th-TH" sz="2800" dirty="0">
              <a:solidFill>
                <a:srgbClr val="000000"/>
              </a:solidFill>
              <a:latin typeface="RSU TEXT" panose="02000506060000020004" pitchFamily="2" charset="-34"/>
              <a:ea typeface="Calibri" panose="020F0502020204030204" pitchFamily="34" charset="0"/>
              <a:cs typeface="RSU TEXT" panose="02000506060000020004" pitchFamily="2" charset="-34"/>
            </a:endParaRPr>
          </a:p>
          <a:p>
            <a:pPr marL="457200" indent="-457200" algn="thaiDist">
              <a:buFont typeface="Wingdings" panose="05000000000000000000" pitchFamily="2" charset="2"/>
              <a:buChar char="v"/>
            </a:pPr>
            <a:endParaRPr lang="th-TH" sz="2800" dirty="0">
              <a:solidFill>
                <a:srgbClr val="000000"/>
              </a:solidFill>
              <a:latin typeface="RSU TEXT" panose="02000506060000020004" pitchFamily="2" charset="-34"/>
              <a:ea typeface="Calibri" panose="020F0502020204030204" pitchFamily="34" charset="0"/>
              <a:cs typeface="RSU TEXT" panose="02000506060000020004" pitchFamily="2" charset="-34"/>
            </a:endParaRPr>
          </a:p>
          <a:p>
            <a:pPr marL="457200" indent="-457200" algn="thaiDist">
              <a:buFont typeface="Wingdings" panose="05000000000000000000" pitchFamily="2" charset="2"/>
              <a:buChar char="v"/>
            </a:pPr>
            <a:endParaRPr lang="th-TH" sz="2800" dirty="0">
              <a:solidFill>
                <a:srgbClr val="000000"/>
              </a:solidFill>
              <a:latin typeface="RSU TEXT" panose="02000506060000020004" pitchFamily="2" charset="-34"/>
              <a:ea typeface="Calibri" panose="020F0502020204030204" pitchFamily="34" charset="0"/>
              <a:cs typeface="RSU TEXT" panose="02000506060000020004" pitchFamily="2" charset="-34"/>
            </a:endParaRPr>
          </a:p>
          <a:p>
            <a:pPr marL="457200" indent="-457200" algn="thaiDist">
              <a:buFont typeface="Wingdings" panose="05000000000000000000" pitchFamily="2" charset="2"/>
              <a:buChar char="v"/>
            </a:pPr>
            <a:endParaRPr lang="th-TH" sz="2800" dirty="0">
              <a:solidFill>
                <a:srgbClr val="000000"/>
              </a:solidFill>
              <a:latin typeface="RSU TEXT" panose="02000506060000020004" pitchFamily="2" charset="-34"/>
              <a:ea typeface="Calibri" panose="020F0502020204030204" pitchFamily="34" charset="0"/>
              <a:cs typeface="RSU TEXT" panose="02000506060000020004" pitchFamily="2" charset="-34"/>
            </a:endParaRPr>
          </a:p>
          <a:p>
            <a:pPr marL="457200" indent="-457200" algn="thaiDist">
              <a:buFont typeface="Wingdings" panose="05000000000000000000" pitchFamily="2" charset="2"/>
              <a:buChar char="v"/>
            </a:pPr>
            <a:endParaRPr lang="th-TH" sz="2800" dirty="0">
              <a:solidFill>
                <a:srgbClr val="000000"/>
              </a:solidFill>
              <a:latin typeface="RSU TEXT" panose="02000506060000020004" pitchFamily="2" charset="-34"/>
              <a:ea typeface="Calibri" panose="020F0502020204030204" pitchFamily="34" charset="0"/>
              <a:cs typeface="RSU TEXT" panose="02000506060000020004" pitchFamily="2" charset="-34"/>
            </a:endParaRPr>
          </a:p>
          <a:p>
            <a:pPr marL="457200" indent="-457200" algn="thaiDist">
              <a:buFont typeface="Wingdings" panose="05000000000000000000" pitchFamily="2" charset="2"/>
              <a:buChar char="v"/>
            </a:pPr>
            <a:endParaRPr lang="th-TH" sz="2800" dirty="0">
              <a:solidFill>
                <a:srgbClr val="000000"/>
              </a:solidFill>
              <a:latin typeface="RSU TEXT" panose="02000506060000020004" pitchFamily="2" charset="-34"/>
              <a:ea typeface="Calibri" panose="020F0502020204030204" pitchFamily="34" charset="0"/>
              <a:cs typeface="RSU TEXT" panose="02000506060000020004" pitchFamily="2" charset="-34"/>
            </a:endParaRPr>
          </a:p>
          <a:p>
            <a:pPr marL="457200" indent="-457200" algn="thaiDist">
              <a:buFont typeface="Wingdings" panose="05000000000000000000" pitchFamily="2" charset="2"/>
              <a:buChar char="v"/>
            </a:pPr>
            <a:endParaRPr lang="th-TH" sz="2800" dirty="0">
              <a:solidFill>
                <a:srgbClr val="000000"/>
              </a:solidFill>
              <a:latin typeface="RSU TEXT" panose="02000506060000020004" pitchFamily="2" charset="-34"/>
              <a:ea typeface="Calibri" panose="020F0502020204030204" pitchFamily="34" charset="0"/>
              <a:cs typeface="RSU TEXT" panose="02000506060000020004" pitchFamily="2" charset="-34"/>
            </a:endParaRPr>
          </a:p>
        </p:txBody>
      </p:sp>
      <p:sp>
        <p:nvSpPr>
          <p:cNvPr id="7" name="TextBox 50"/>
          <p:cNvSpPr txBox="1">
            <a:spLocks noChangeArrowheads="1"/>
          </p:cNvSpPr>
          <p:nvPr/>
        </p:nvSpPr>
        <p:spPr bwMode="auto">
          <a:xfrm>
            <a:off x="1246205" y="1337489"/>
            <a:ext cx="2411395" cy="510778"/>
          </a:xfrm>
          <a:prstGeom prst="roundRect">
            <a:avLst/>
          </a:prstGeom>
          <a:solidFill>
            <a:srgbClr val="2F5597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 marL="160338" indent="-160338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ความหมาย/ความสำคัญ</a:t>
            </a:r>
          </a:p>
        </p:txBody>
      </p:sp>
      <p:sp>
        <p:nvSpPr>
          <p:cNvPr id="8" name="TextBox 50"/>
          <p:cNvSpPr txBox="1">
            <a:spLocks noChangeArrowheads="1"/>
          </p:cNvSpPr>
          <p:nvPr/>
        </p:nvSpPr>
        <p:spPr bwMode="auto">
          <a:xfrm>
            <a:off x="1246205" y="1919080"/>
            <a:ext cx="3249595" cy="510778"/>
          </a:xfrm>
          <a:prstGeom prst="roundRect">
            <a:avLst/>
          </a:prstGeom>
          <a:solidFill>
            <a:srgbClr val="2F5597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 marL="160338" indent="-160338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การบริหารภาครัฐแบบเดิม (</a:t>
            </a:r>
            <a:r>
              <a:rPr lang="en-US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OPM)</a:t>
            </a:r>
          </a:p>
        </p:txBody>
      </p:sp>
      <p:sp>
        <p:nvSpPr>
          <p:cNvPr id="10" name="TextBox 50"/>
          <p:cNvSpPr txBox="1">
            <a:spLocks noChangeArrowheads="1"/>
          </p:cNvSpPr>
          <p:nvPr/>
        </p:nvSpPr>
        <p:spPr bwMode="auto">
          <a:xfrm>
            <a:off x="1162971" y="2500671"/>
            <a:ext cx="5314029" cy="2145268"/>
          </a:xfrm>
          <a:prstGeom prst="roundRect">
            <a:avLst/>
          </a:prstGeom>
          <a:solidFill>
            <a:srgbClr val="2F5597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 marL="160338" indent="-160338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การบริหารจัดการภาครัฐแนวใหม่ (</a:t>
            </a:r>
            <a:r>
              <a:rPr lang="en-US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NPM</a:t>
            </a:r>
            <a:r>
              <a:rPr lang="th-TH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บัญญัติ 10 ประการ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ตัวแบบการปฏิรูปการจัดการภาครัฐแนวใหม่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</a:t>
            </a:r>
            <a:r>
              <a:rPr lang="en-US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Westminster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America </a:t>
            </a:r>
          </a:p>
        </p:txBody>
      </p:sp>
      <p:sp>
        <p:nvSpPr>
          <p:cNvPr id="12" name="TextBox 50"/>
          <p:cNvSpPr txBox="1">
            <a:spLocks noChangeArrowheads="1"/>
          </p:cNvSpPr>
          <p:nvPr/>
        </p:nvSpPr>
        <p:spPr bwMode="auto">
          <a:xfrm>
            <a:off x="1277857" y="5486400"/>
            <a:ext cx="3598943" cy="510778"/>
          </a:xfrm>
          <a:prstGeom prst="roundRect">
            <a:avLst/>
          </a:prstGeom>
          <a:solidFill>
            <a:srgbClr val="2F5597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 marL="160338" indent="-160338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ตัวอย่างการบริหารจัดการภาครัฐแนวใหม่</a:t>
            </a:r>
          </a:p>
        </p:txBody>
      </p:sp>
      <p:sp>
        <p:nvSpPr>
          <p:cNvPr id="13" name="TextBox 50"/>
          <p:cNvSpPr txBox="1">
            <a:spLocks noChangeArrowheads="1"/>
          </p:cNvSpPr>
          <p:nvPr/>
        </p:nvSpPr>
        <p:spPr bwMode="auto">
          <a:xfrm>
            <a:off x="1241516" y="4800600"/>
            <a:ext cx="4819946" cy="510778"/>
          </a:xfrm>
          <a:prstGeom prst="roundRect">
            <a:avLst/>
          </a:prstGeom>
          <a:solidFill>
            <a:srgbClr val="2F5597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 marL="160338" indent="-160338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indent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ความท้าทายของการบริหารจัดการภาครัฐแนวใหม่ (</a:t>
            </a:r>
            <a:r>
              <a:rPr lang="en-US" altLang="en-US" sz="2400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NPS)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EBA7BD51-D2ED-46EA-8D23-FC461E8A4138}"/>
              </a:ext>
            </a:extLst>
          </p:cNvPr>
          <p:cNvSpPr/>
          <p:nvPr/>
        </p:nvSpPr>
        <p:spPr>
          <a:xfrm rot="5400000">
            <a:off x="770186" y="1529384"/>
            <a:ext cx="274320" cy="126989"/>
          </a:xfrm>
          <a:prstGeom prst="triangle">
            <a:avLst/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EBA7BD51-D2ED-46EA-8D23-FC461E8A4138}"/>
              </a:ext>
            </a:extLst>
          </p:cNvPr>
          <p:cNvSpPr/>
          <p:nvPr/>
        </p:nvSpPr>
        <p:spPr>
          <a:xfrm rot="5400000">
            <a:off x="770186" y="2073349"/>
            <a:ext cx="274320" cy="126989"/>
          </a:xfrm>
          <a:prstGeom prst="triangle">
            <a:avLst/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BA7BD51-D2ED-46EA-8D23-FC461E8A4138}"/>
              </a:ext>
            </a:extLst>
          </p:cNvPr>
          <p:cNvSpPr/>
          <p:nvPr/>
        </p:nvSpPr>
        <p:spPr>
          <a:xfrm rot="5400000">
            <a:off x="806047" y="3502666"/>
            <a:ext cx="274320" cy="126989"/>
          </a:xfrm>
          <a:prstGeom prst="triangle">
            <a:avLst/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EBA7BD51-D2ED-46EA-8D23-FC461E8A4138}"/>
              </a:ext>
            </a:extLst>
          </p:cNvPr>
          <p:cNvSpPr/>
          <p:nvPr/>
        </p:nvSpPr>
        <p:spPr>
          <a:xfrm rot="5400000">
            <a:off x="770184" y="4980945"/>
            <a:ext cx="274320" cy="126989"/>
          </a:xfrm>
          <a:prstGeom prst="triangle">
            <a:avLst/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EBA7BD51-D2ED-46EA-8D23-FC461E8A4138}"/>
              </a:ext>
            </a:extLst>
          </p:cNvPr>
          <p:cNvSpPr/>
          <p:nvPr/>
        </p:nvSpPr>
        <p:spPr>
          <a:xfrm rot="5400000">
            <a:off x="770185" y="5666745"/>
            <a:ext cx="274320" cy="126989"/>
          </a:xfrm>
          <a:prstGeom prst="triangle">
            <a:avLst/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46205" y="391668"/>
            <a:ext cx="51282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หัวข้อ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-1827" y="-4433"/>
            <a:ext cx="9144000" cy="881170"/>
            <a:chOff x="0" y="-17148"/>
            <a:chExt cx="9144000" cy="881170"/>
          </a:xfrm>
        </p:grpSpPr>
        <p:sp>
          <p:nvSpPr>
            <p:cNvPr id="23" name="Snip Diagonal Corner Rectangle 22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83279" y="79662"/>
              <a:ext cx="50834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3600" b="1" dirty="0">
                  <a:solidFill>
                    <a:schemeClr val="bg1"/>
                  </a:solidFill>
                  <a:latin typeface="TH SarabunPSK" pitchFamily="34" charset="-34"/>
                  <a:cs typeface="TH SarabunPSK" pitchFamily="34" charset="-34"/>
                </a:rPr>
                <a:t>หัวข้อการบริหารจัดการภาครัฐแนวใหม่</a:t>
              </a:r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EBA7BD51-D2ED-46EA-8D23-FC461E8A4138}"/>
              </a:ext>
            </a:extLst>
          </p:cNvPr>
          <p:cNvSpPr/>
          <p:nvPr/>
        </p:nvSpPr>
        <p:spPr>
          <a:xfrm rot="5400000">
            <a:off x="1304124" y="3169732"/>
            <a:ext cx="274320" cy="126989"/>
          </a:xfrm>
          <a:prstGeom prst="triangle">
            <a:avLst/>
          </a:prstGeom>
          <a:solidFill>
            <a:srgbClr val="FEFFF7"/>
          </a:solidFill>
          <a:ln w="635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EBA7BD51-D2ED-46EA-8D23-FC461E8A4138}"/>
              </a:ext>
            </a:extLst>
          </p:cNvPr>
          <p:cNvSpPr/>
          <p:nvPr/>
        </p:nvSpPr>
        <p:spPr>
          <a:xfrm rot="5400000">
            <a:off x="1304124" y="3531279"/>
            <a:ext cx="274320" cy="126989"/>
          </a:xfrm>
          <a:prstGeom prst="triangle">
            <a:avLst/>
          </a:prstGeom>
          <a:solidFill>
            <a:schemeClr val="bg1"/>
          </a:solidFill>
          <a:ln w="635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EBA7BD51-D2ED-46EA-8D23-FC461E8A4138}"/>
              </a:ext>
            </a:extLst>
          </p:cNvPr>
          <p:cNvSpPr/>
          <p:nvPr/>
        </p:nvSpPr>
        <p:spPr>
          <a:xfrm rot="5400000">
            <a:off x="1644291" y="3853138"/>
            <a:ext cx="274320" cy="126989"/>
          </a:xfrm>
          <a:prstGeom prst="triangle">
            <a:avLst/>
          </a:prstGeom>
          <a:solidFill>
            <a:schemeClr val="bg1"/>
          </a:solidFill>
          <a:ln w="635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EBA7BD51-D2ED-46EA-8D23-FC461E8A4138}"/>
              </a:ext>
            </a:extLst>
          </p:cNvPr>
          <p:cNvSpPr/>
          <p:nvPr/>
        </p:nvSpPr>
        <p:spPr>
          <a:xfrm rot="5400000">
            <a:off x="1644291" y="4241521"/>
            <a:ext cx="274320" cy="126989"/>
          </a:xfrm>
          <a:prstGeom prst="triangle">
            <a:avLst/>
          </a:prstGeom>
          <a:solidFill>
            <a:schemeClr val="bg1"/>
          </a:solidFill>
          <a:ln w="635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75882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85299" y="441376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910186" y="54691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255913" y="25271"/>
            <a:ext cx="741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latin typeface="RSU TEXT" panose="02000506060000020004" pitchFamily="2" charset="-34"/>
                <a:ea typeface="Calibri" panose="020F0502020204030204" pitchFamily="34" charset="0"/>
                <a:cs typeface="RSU TEXT" panose="02000506060000020004" pitchFamily="2" charset="-34"/>
              </a:rPr>
              <a:t> </a:t>
            </a:r>
            <a:endParaRPr lang="en-US" sz="2800" b="1" dirty="0">
              <a:solidFill>
                <a:prstClr val="black"/>
              </a:solidFill>
              <a:latin typeface="RSU TEXT" panose="02000506060000020004" pitchFamily="2" charset="-34"/>
              <a:cs typeface="RSU TEXT" panose="02000506060000020004" pitchFamily="2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736" y="181875"/>
            <a:ext cx="68659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3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ผลลัพท์และตัวอย่างการบริหารจัดการภาครัฐแนวใหม่</a:t>
            </a:r>
          </a:p>
        </p:txBody>
      </p:sp>
      <p:sp>
        <p:nvSpPr>
          <p:cNvPr id="14" name="Slide Number Placeholder 1"/>
          <p:cNvSpPr txBox="1">
            <a:spLocks/>
          </p:cNvSpPr>
          <p:nvPr/>
        </p:nvSpPr>
        <p:spPr>
          <a:xfrm>
            <a:off x="7518068" y="63605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04078" y="95195"/>
            <a:ext cx="7010400" cy="943094"/>
            <a:chOff x="1561031" y="312024"/>
            <a:chExt cx="9041920" cy="967225"/>
          </a:xfrm>
        </p:grpSpPr>
        <p:sp>
          <p:nvSpPr>
            <p:cNvPr id="16" name="Rounded Rectangle 15"/>
            <p:cNvSpPr/>
            <p:nvPr/>
          </p:nvSpPr>
          <p:spPr>
            <a:xfrm>
              <a:off x="1561031" y="373436"/>
              <a:ext cx="7467600" cy="905813"/>
            </a:xfrm>
            <a:prstGeom prst="roundRect">
              <a:avLst>
                <a:gd name="adj" fmla="val 5000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763751" y="312024"/>
              <a:ext cx="8839200" cy="505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2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850167" y="44179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75054" y="5473362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20781" y="29469"/>
            <a:ext cx="741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latin typeface="RSU TEXT" panose="02000506060000020004" pitchFamily="2" charset="-34"/>
                <a:ea typeface="Calibri" panose="020F0502020204030204" pitchFamily="34" charset="0"/>
                <a:cs typeface="RSU TEXT" panose="02000506060000020004" pitchFamily="2" charset="-34"/>
              </a:rPr>
              <a:t> </a:t>
            </a:r>
            <a:endParaRPr lang="en-US" sz="2800" b="1" dirty="0">
              <a:solidFill>
                <a:prstClr val="black"/>
              </a:solidFill>
              <a:latin typeface="RSU TEXT" panose="02000506060000020004" pitchFamily="2" charset="-34"/>
              <a:cs typeface="RSU TEXT" panose="02000506060000020004" pitchFamily="2" charset="-34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61251" y="233721"/>
            <a:ext cx="53575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36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ตัวอย่างการบริหารจัดการภาครัฐแนวใหม่</a:t>
            </a:r>
          </a:p>
        </p:txBody>
      </p:sp>
      <p:sp>
        <p:nvSpPr>
          <p:cNvPr id="17" name="Rectangle 51"/>
          <p:cNvSpPr>
            <a:spLocks noChangeArrowheads="1"/>
          </p:cNvSpPr>
          <p:nvPr/>
        </p:nvSpPr>
        <p:spPr bwMode="auto">
          <a:xfrm>
            <a:off x="244418" y="1206791"/>
            <a:ext cx="8883762" cy="954107"/>
          </a:xfrm>
          <a:prstGeom prst="chevron">
            <a:avLst>
              <a:gd name="adj" fmla="val 47954"/>
            </a:avLst>
          </a:prstGeom>
          <a:solidFill>
            <a:srgbClr val="FFC000">
              <a:lumMod val="20000"/>
              <a:lumOff val="80000"/>
            </a:srgbClr>
          </a:solidFill>
          <a:ln w="12700">
            <a:solidFill>
              <a:srgbClr val="FFC000">
                <a:lumMod val="60000"/>
                <a:lumOff val="40000"/>
              </a:srgbClr>
            </a:solidFill>
          </a:ln>
        </p:spPr>
        <p:txBody>
          <a:bodyPr wrap="square">
            <a:spAutoFit/>
          </a:bodyPr>
          <a:lstStyle>
            <a:lvl1pPr marL="133350" indent="-1333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b="1" kern="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3. การบริหารงานภาครัฐแนวใหม่ตามแผนยุทธศาสตร์การพัฒนาระบบราชการไทย (พ.ศ. 2556 - พ.ศ. 2561) (ต่อ) 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2076812"/>
            <a:ext cx="8762999" cy="440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07000"/>
              </a:lnSpc>
              <a:spcAft>
                <a:spcPts val="800"/>
              </a:spcAft>
            </a:pPr>
            <a:r>
              <a:rPr lang="th-TH" sz="22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</a:t>
            </a:r>
            <a:endParaRPr lang="en-US" sz="1100" dirty="0">
              <a:solidFill>
                <a:prstClr val="black"/>
              </a:solidFill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4078" y="2167371"/>
            <a:ext cx="82881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dirty="0">
              <a:solidFill>
                <a:prstClr val="black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12049" y="3012602"/>
            <a:ext cx="8823380" cy="756226"/>
          </a:xfrm>
          <a:prstGeom prst="roundRect">
            <a:avLst>
              <a:gd name="adj" fmla="val 38744"/>
            </a:avLst>
          </a:prstGeom>
          <a:gradFill flip="none" rotWithShape="1">
            <a:gsLst>
              <a:gs pos="0">
                <a:srgbClr val="FFC000">
                  <a:lumMod val="60000"/>
                  <a:lumOff val="40000"/>
                  <a:tint val="66000"/>
                  <a:satMod val="160000"/>
                </a:srgbClr>
              </a:gs>
              <a:gs pos="50000">
                <a:srgbClr val="FFC000">
                  <a:lumMod val="60000"/>
                  <a:lumOff val="40000"/>
                  <a:tint val="44500"/>
                  <a:satMod val="160000"/>
                </a:srgbClr>
              </a:gs>
              <a:gs pos="100000">
                <a:srgbClr val="FFC000">
                  <a:lumMod val="60000"/>
                  <a:lumOff val="40000"/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ประเด็นยุทธศาสตร์ที่ 5 : การส่งเสริมระบบการบริหารกิจการบ้านเมืองแบบ</a:t>
            </a:r>
            <a:b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                       ร่วมมือกันระหว่างภาครัฐภาคเอกชนและภาค</a:t>
            </a:r>
            <a:endParaRPr lang="th-TH" sz="4800" b="1" kern="0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31523" y="4003330"/>
            <a:ext cx="8823380" cy="756226"/>
          </a:xfrm>
          <a:prstGeom prst="roundRect">
            <a:avLst>
              <a:gd name="adj" fmla="val 38744"/>
            </a:avLst>
          </a:prstGeom>
          <a:gradFill flip="none" rotWithShape="1">
            <a:gsLst>
              <a:gs pos="0">
                <a:srgbClr val="FFC000">
                  <a:lumMod val="60000"/>
                  <a:lumOff val="40000"/>
                  <a:tint val="66000"/>
                  <a:satMod val="160000"/>
                </a:srgbClr>
              </a:gs>
              <a:gs pos="50000">
                <a:srgbClr val="FFC000">
                  <a:lumMod val="60000"/>
                  <a:lumOff val="40000"/>
                  <a:tint val="44500"/>
                  <a:satMod val="160000"/>
                </a:srgbClr>
              </a:gs>
              <a:gs pos="100000">
                <a:srgbClr val="FFC000">
                  <a:lumMod val="60000"/>
                  <a:lumOff val="40000"/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ประเด็นยุทธศาสตร์ที่ 6 : การยกระดับความโปร่งใสและสร้างความเชื่อมั่น</a:t>
            </a:r>
            <a:b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                        ศรัทธาในการบริหารราชการแผ่นดิน</a:t>
            </a:r>
            <a:endParaRPr lang="th-TH" sz="4800" b="1" kern="0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12049" y="5079704"/>
            <a:ext cx="8823380" cy="756226"/>
          </a:xfrm>
          <a:prstGeom prst="roundRect">
            <a:avLst>
              <a:gd name="adj" fmla="val 38744"/>
            </a:avLst>
          </a:prstGeom>
          <a:gradFill flip="none" rotWithShape="1">
            <a:gsLst>
              <a:gs pos="0">
                <a:srgbClr val="FFC000">
                  <a:lumMod val="60000"/>
                  <a:lumOff val="40000"/>
                  <a:tint val="66000"/>
                  <a:satMod val="160000"/>
                </a:srgbClr>
              </a:gs>
              <a:gs pos="50000">
                <a:srgbClr val="FFC000">
                  <a:lumMod val="60000"/>
                  <a:lumOff val="40000"/>
                  <a:tint val="44500"/>
                  <a:satMod val="160000"/>
                </a:srgbClr>
              </a:gs>
              <a:gs pos="100000">
                <a:srgbClr val="FFC000">
                  <a:lumMod val="60000"/>
                  <a:lumOff val="40000"/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ประเด็นยุทธศาสตร์ที่ 7 : การสร้างความพร้อมของระบบราชการไทยเพื่อเข้าสู่</a:t>
            </a:r>
            <a:b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3200" b="1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                       การเป็นประชาคมอาเซียน</a:t>
            </a:r>
            <a:endParaRPr lang="th-TH" sz="4800" b="1" kern="0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276426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85299" y="441376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910186" y="54691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0" y="0"/>
            <a:ext cx="9144000" cy="881170"/>
            <a:chOff x="0" y="-17148"/>
            <a:chExt cx="9144000" cy="881170"/>
          </a:xfrm>
        </p:grpSpPr>
        <p:sp>
          <p:nvSpPr>
            <p:cNvPr id="11" name="Snip Diagonal Corner Rectangle 10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83279" y="79662"/>
              <a:ext cx="64556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3600" b="1" dirty="0">
                  <a:solidFill>
                    <a:schemeClr val="bg1"/>
                  </a:solidFill>
                  <a:latin typeface="TH SarabunPSK" pitchFamily="34" charset="-34"/>
                  <a:cs typeface="TH SarabunPSK" pitchFamily="34" charset="-34"/>
                </a:rPr>
                <a:t>ความท้าทายของการบริหารจัดการภาครัฐแนวใหม่</a:t>
              </a: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3" name="Rectangle 2"/>
          <p:cNvSpPr/>
          <p:nvPr/>
        </p:nvSpPr>
        <p:spPr>
          <a:xfrm>
            <a:off x="543844" y="907443"/>
            <a:ext cx="8534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en-US" sz="2000" dirty="0" err="1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Bidhya</a:t>
            </a:r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Bowornwathana</a:t>
            </a:r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</a:t>
            </a:r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2008) นักวิชาการชาวไทยเป็นอีกผู้หนึ่งที่เคลือบแคลงสงสัยในค่านิยม </a:t>
            </a:r>
            <a:r>
              <a:rPr lang="en-US" sz="20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NPM</a:t>
            </a:r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และวิพากษ์อย่างตรงไปตรงมา </a:t>
            </a:r>
            <a:r>
              <a:rPr lang="en-US" sz="2000" dirty="0" err="1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Bowornwathana</a:t>
            </a:r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มองว่าการนำเอาเครื่องมือทางด้านการบริหารจัดการ ของภาคเอกชนเข้ามาใช้ในภาครัฐไทย อาทิ </a:t>
            </a:r>
            <a:r>
              <a:rPr lang="en-US" sz="20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Strategic Management Balanced Scorecard </a:t>
            </a:r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และ </a:t>
            </a:r>
            <a:r>
              <a:rPr lang="en-US" sz="20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PMQA </a:t>
            </a:r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ดูเหมือนจะเป็นการสร้างปัญหามากกว่าที่จะแก้ไขปัญหาในการบริหาร ด้วยเหตุผลต่อไปนี้</a:t>
            </a:r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Pentagon 18"/>
          <p:cNvSpPr/>
          <p:nvPr/>
        </p:nvSpPr>
        <p:spPr>
          <a:xfrm>
            <a:off x="616527" y="2227892"/>
            <a:ext cx="7923865" cy="576752"/>
          </a:xfrm>
          <a:prstGeom prst="homePlate">
            <a:avLst/>
          </a:prstGeom>
          <a:solidFill>
            <a:srgbClr val="FFD3B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/>
            <a:r>
              <a:rPr lang="th-TH" sz="2800" kern="0" dirty="0"/>
              <a:t>1. เครื่องมือทางด้านการจัดการของภาคเอกชนอาจจะไม่เหมาะสมกับภาครัฐ </a:t>
            </a:r>
          </a:p>
        </p:txBody>
      </p:sp>
      <p:sp>
        <p:nvSpPr>
          <p:cNvPr id="20" name="Pentagon 19"/>
          <p:cNvSpPr/>
          <p:nvPr/>
        </p:nvSpPr>
        <p:spPr>
          <a:xfrm>
            <a:off x="654040" y="2904148"/>
            <a:ext cx="7923865" cy="562492"/>
          </a:xfrm>
          <a:prstGeom prst="homePlate">
            <a:avLst/>
          </a:prstGeom>
          <a:solidFill>
            <a:srgbClr val="FFD3B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/>
            <a:r>
              <a:rPr lang="th-TH" sz="2800" kern="0" dirty="0"/>
              <a:t>2. เครื่องมือเหล่านี้เปรียบเสมือนกับแฟชั่น คือ มีวันหมดยุคหมดสมัย </a:t>
            </a:r>
          </a:p>
        </p:txBody>
      </p:sp>
      <p:sp>
        <p:nvSpPr>
          <p:cNvPr id="21" name="Pentagon 20"/>
          <p:cNvSpPr/>
          <p:nvPr/>
        </p:nvSpPr>
        <p:spPr>
          <a:xfrm>
            <a:off x="635858" y="3597732"/>
            <a:ext cx="7923865" cy="750099"/>
          </a:xfrm>
          <a:prstGeom prst="homePlate">
            <a:avLst/>
          </a:prstGeom>
          <a:solidFill>
            <a:srgbClr val="FFD3B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/>
            <a:r>
              <a:rPr lang="th-TH" sz="2800" kern="0" dirty="0"/>
              <a:t>3. เครื่องมือเหล่านี้มีแนวโน้มที่จะรวมอำนาจไว้ที่นายกรัฐมนตรีซึ่งเป็นเหมือนกับการเปิดโอกาสให้กับรัฐบาลกลางขยายระบบราชการให้มีขนาดใหญ่ขึ้น </a:t>
            </a:r>
          </a:p>
        </p:txBody>
      </p:sp>
      <p:sp>
        <p:nvSpPr>
          <p:cNvPr id="22" name="Pentagon 21"/>
          <p:cNvSpPr/>
          <p:nvPr/>
        </p:nvSpPr>
        <p:spPr>
          <a:xfrm>
            <a:off x="586239" y="4419600"/>
            <a:ext cx="7923865" cy="606909"/>
          </a:xfrm>
          <a:prstGeom prst="homePlate">
            <a:avLst/>
          </a:prstGeom>
          <a:solidFill>
            <a:srgbClr val="FFD3B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/>
            <a:r>
              <a:rPr lang="th-TH" sz="2800" kern="0" dirty="0"/>
              <a:t>4. เครื่องมือเหล่านี้ราคาแพงเพราะว่าต้องจ้างผู้ให้คำปรึกษาในราคาที่สูง </a:t>
            </a:r>
          </a:p>
        </p:txBody>
      </p:sp>
      <p:sp>
        <p:nvSpPr>
          <p:cNvPr id="23" name="Pentagon 22"/>
          <p:cNvSpPr/>
          <p:nvPr/>
        </p:nvSpPr>
        <p:spPr>
          <a:xfrm>
            <a:off x="629422" y="5126615"/>
            <a:ext cx="7923865" cy="740785"/>
          </a:xfrm>
          <a:prstGeom prst="homePlate">
            <a:avLst/>
          </a:prstGeom>
          <a:solidFill>
            <a:srgbClr val="FFD3B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/>
            <a:r>
              <a:rPr lang="th-TH" sz="2800" kern="0" dirty="0"/>
              <a:t>5. เครื่องมือเหล่านี้เป็นการเพิ่มภาระให้กับข้าราชการในระดับปฏิบัติการเพราะว่าจะต้องมาเรียนรู้ของใหม่ เช่น การกรอกแบบฟอร์ม เป็นต้น </a:t>
            </a:r>
          </a:p>
        </p:txBody>
      </p:sp>
      <p:sp>
        <p:nvSpPr>
          <p:cNvPr id="24" name="Oval 23"/>
          <p:cNvSpPr/>
          <p:nvPr/>
        </p:nvSpPr>
        <p:spPr>
          <a:xfrm>
            <a:off x="8378197" y="2429002"/>
            <a:ext cx="193476" cy="193476"/>
          </a:xfrm>
          <a:prstGeom prst="ellipse">
            <a:avLst/>
          </a:prstGeom>
          <a:solidFill>
            <a:srgbClr val="44546A">
              <a:lumMod val="60000"/>
              <a:lumOff val="40000"/>
            </a:srgbClr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ordia New" panose="020B0304020202020204" pitchFamily="34" charset="-34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8398030" y="3048000"/>
            <a:ext cx="193476" cy="193476"/>
          </a:xfrm>
          <a:prstGeom prst="ellipse">
            <a:avLst/>
          </a:prstGeom>
          <a:solidFill>
            <a:srgbClr val="44546A">
              <a:lumMod val="60000"/>
              <a:lumOff val="40000"/>
            </a:srgbClr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ordia New" panose="020B0304020202020204" pitchFamily="34" charset="-34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8340924" y="3886200"/>
            <a:ext cx="193476" cy="193476"/>
          </a:xfrm>
          <a:prstGeom prst="ellipse">
            <a:avLst/>
          </a:prstGeom>
          <a:solidFill>
            <a:srgbClr val="44546A">
              <a:lumMod val="60000"/>
              <a:lumOff val="40000"/>
            </a:srgbClr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ordia New" panose="020B0304020202020204" pitchFamily="34" charset="-34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8305800" y="4607124"/>
            <a:ext cx="193476" cy="193476"/>
          </a:xfrm>
          <a:prstGeom prst="ellipse">
            <a:avLst/>
          </a:prstGeom>
          <a:solidFill>
            <a:srgbClr val="44546A">
              <a:lumMod val="60000"/>
              <a:lumOff val="40000"/>
            </a:srgbClr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ordia New" panose="020B0304020202020204" pitchFamily="34" charset="-34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8398030" y="5369124"/>
            <a:ext cx="193476" cy="193476"/>
          </a:xfrm>
          <a:prstGeom prst="ellipse">
            <a:avLst/>
          </a:prstGeom>
          <a:solidFill>
            <a:srgbClr val="44546A">
              <a:lumMod val="60000"/>
              <a:lumOff val="40000"/>
            </a:srgbClr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ordia New" panose="020B0304020202020204" pitchFamily="34" charset="-34"/>
            </a:endParaRPr>
          </a:p>
        </p:txBody>
      </p:sp>
      <p:sp>
        <p:nvSpPr>
          <p:cNvPr id="29" name="Pentagon 28"/>
          <p:cNvSpPr/>
          <p:nvPr/>
        </p:nvSpPr>
        <p:spPr>
          <a:xfrm>
            <a:off x="606072" y="5964815"/>
            <a:ext cx="7923865" cy="740785"/>
          </a:xfrm>
          <a:prstGeom prst="homePlate">
            <a:avLst/>
          </a:prstGeom>
          <a:solidFill>
            <a:srgbClr val="FFD3B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/>
            <a:r>
              <a:rPr lang="th-TH" sz="2800" kern="0" dirty="0"/>
              <a:t>6. เครื่องมือเหล่านี้เป็นการนำเอาวัฒนธรรมของภาคเอกชนเข้ามาใช้กับภาครัฐซึ่งมีความขัดแย้งกัน </a:t>
            </a:r>
          </a:p>
        </p:txBody>
      </p:sp>
      <p:sp>
        <p:nvSpPr>
          <p:cNvPr id="30" name="Oval 29"/>
          <p:cNvSpPr/>
          <p:nvPr/>
        </p:nvSpPr>
        <p:spPr>
          <a:xfrm>
            <a:off x="8339882" y="6250731"/>
            <a:ext cx="193476" cy="193476"/>
          </a:xfrm>
          <a:prstGeom prst="ellipse">
            <a:avLst/>
          </a:prstGeom>
          <a:solidFill>
            <a:srgbClr val="44546A">
              <a:lumMod val="60000"/>
              <a:lumOff val="40000"/>
            </a:srgbClr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11139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สี่เหลี่ยมผืนผ้ามุมมน 1"/>
          <p:cNvSpPr/>
          <p:nvPr/>
        </p:nvSpPr>
        <p:spPr>
          <a:xfrm>
            <a:off x="381000" y="2200187"/>
            <a:ext cx="8610600" cy="315011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08235" y="6530406"/>
            <a:ext cx="2133600" cy="365125"/>
          </a:xfrm>
        </p:spPr>
        <p:txBody>
          <a:bodyPr/>
          <a:lstStyle/>
          <a:p>
            <a:fld id="{944693AD-50B0-4D83-BEA1-7DF75F8A0007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96170" y="2209800"/>
            <a:ext cx="794657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32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คือ การบริหารจัดการภาครัฐที่เน้นสายบังคับบัญขา และกฎระเบียบที่เคร่งครัด โครงสร้างองค์กรที่ดีที่สุดคือระบบราชการแบบรวมศูนย์ โครงการถูกนำไปปฏิบัติโดยกาควบคุมจากบนลงล่างเพื่อให้การบังคับบัญชาและการสอดส่องดูแลทำได้ดียิ่งขึ้น นอกจากนั้นแล้วยังมีจำกัดดุลยพินิจในการบริหารงาน มุ่งเน้นประสิทฺ</a:t>
            </a:r>
            <a:r>
              <a:rPr lang="th-TH" sz="32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ธิ</a:t>
            </a:r>
            <a:r>
              <a:rPr lang="th-TH" sz="32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ภาพและความมีเหตุผลเป็นค่านิยมสำคัญในการบริหารงานขององค์การ 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5985" y="-8082"/>
            <a:ext cx="9144000" cy="881170"/>
            <a:chOff x="0" y="-17148"/>
            <a:chExt cx="9144000" cy="881170"/>
          </a:xfrm>
        </p:grpSpPr>
        <p:sp>
          <p:nvSpPr>
            <p:cNvPr id="7" name="Snip Diagonal Corner Rectangle 6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2" name="Rectangle 1"/>
          <p:cNvSpPr/>
          <p:nvPr/>
        </p:nvSpPr>
        <p:spPr>
          <a:xfrm>
            <a:off x="1905000" y="140116"/>
            <a:ext cx="6858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การบริหารภาครัฐแบบเดิม (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Old public management)</a:t>
            </a:r>
          </a:p>
        </p:txBody>
      </p:sp>
      <p:sp>
        <p:nvSpPr>
          <p:cNvPr id="13" name="เครื่องหมายบั้ง 15"/>
          <p:cNvSpPr/>
          <p:nvPr/>
        </p:nvSpPr>
        <p:spPr>
          <a:xfrm>
            <a:off x="468506" y="1480817"/>
            <a:ext cx="7106529" cy="476376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/>
            <a:r>
              <a:rPr lang="th-TH" sz="3200" b="1" kern="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การบริหารภาครัฐแบบเดิม (</a:t>
            </a:r>
            <a:r>
              <a:rPr lang="en-US" sz="3200" b="1" kern="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Old public management) </a:t>
            </a:r>
            <a:endParaRPr kumimoji="0" lang="th-TH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06927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สี่เหลี่ยมผืนผ้ามุมมน 1"/>
          <p:cNvSpPr/>
          <p:nvPr/>
        </p:nvSpPr>
        <p:spPr>
          <a:xfrm>
            <a:off x="76200" y="1829835"/>
            <a:ext cx="8991600" cy="452431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08235" y="6530406"/>
            <a:ext cx="2133600" cy="365125"/>
          </a:xfrm>
        </p:spPr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3234" y="1829835"/>
            <a:ext cx="88773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1. ปัญหาเป้าหมายที่ถูกเปลี่ยนไป (</a:t>
            </a:r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Displacement of Goals) </a:t>
            </a:r>
          </a:p>
          <a:p>
            <a:pPr algn="thaiDist"/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2. </a:t>
            </a:r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ปัญหาความเชื่องช้าของระบบราชการ (</a:t>
            </a:r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Red Tape) </a:t>
            </a:r>
          </a:p>
          <a:p>
            <a:pPr algn="thaiDist"/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3. </a:t>
            </a:r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ปัญหาความเชื่องช้าของระบบราชการ (</a:t>
            </a:r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Hierarchy)</a:t>
            </a:r>
          </a:p>
          <a:p>
            <a:pPr algn="thaiDist"/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4.</a:t>
            </a:r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ปัญหาความเชื่อช้าของระบบราชการอันเนื่องมาจากความไม่ยืดหยุ่นของกฎระเบียบ</a:t>
            </a:r>
          </a:p>
          <a:p>
            <a:pPr algn="thaiDist"/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5. ปัญหาการขาดความคิดสร้างสรรค์ของข้าราชการเพราะถูกจำกัดว่าต้องทำตามกฎระเบียบ (</a:t>
            </a:r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Bureaucratic Virtuoso)</a:t>
            </a:r>
          </a:p>
          <a:p>
            <a:pPr algn="thaiDist"/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6. </a:t>
            </a:r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ปัญหาการรวมศูนย์อำนาจไว้ที่รัฐบาลกลาง (</a:t>
            </a:r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Centralization) </a:t>
            </a:r>
          </a:p>
          <a:p>
            <a:pPr algn="thaiDist"/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7.</a:t>
            </a:r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ปัญหาสวัสดิการที่ดีขึ้นไปของระบบราชการไม่ว่าจะเป็นสวัสดิการทางด้านสุขภาพหรือบำเหน็จและบำนาญทำให้ระบบราชการอาจล้มละลายได้</a:t>
            </a:r>
          </a:p>
          <a:p>
            <a:pPr algn="thaiDist"/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8. ปัญหาการไม่สามารถไล่ข้าราชการที่ไม่มีสมรรถนะในการทำงานให้ออกจากงานได้เนื่องจากกลไกการจ้างงานแบบตลอดชีพ (</a:t>
            </a:r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Lifetime Employment)</a:t>
            </a:r>
          </a:p>
          <a:p>
            <a:pPr algn="thaiDist"/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</a:t>
            </a:r>
            <a:endParaRPr lang="th-TH" sz="3200" dirty="0">
              <a:solidFill>
                <a:prstClr val="black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0" y="6443"/>
            <a:ext cx="9144000" cy="881170"/>
            <a:chOff x="0" y="-17148"/>
            <a:chExt cx="9144000" cy="881170"/>
          </a:xfrm>
        </p:grpSpPr>
        <p:sp>
          <p:nvSpPr>
            <p:cNvPr id="7" name="Snip Diagonal Corner Rectangle 6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2" name="Rectangle 1"/>
          <p:cNvSpPr/>
          <p:nvPr/>
        </p:nvSpPr>
        <p:spPr>
          <a:xfrm>
            <a:off x="1781825" y="-68403"/>
            <a:ext cx="6858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ปัญหาของการบริหารภาครัฐแบบเดิม (</a:t>
            </a:r>
            <a:r>
              <a:rPr lang="en-US" sz="32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Old public management) </a:t>
            </a:r>
            <a:r>
              <a:rPr lang="th-TH" sz="32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และความจำเป็นในการเปลี่ยนแปลง</a:t>
            </a:r>
          </a:p>
        </p:txBody>
      </p:sp>
      <p:sp>
        <p:nvSpPr>
          <p:cNvPr id="13" name="เครื่องหมายบั้ง 15"/>
          <p:cNvSpPr/>
          <p:nvPr/>
        </p:nvSpPr>
        <p:spPr>
          <a:xfrm>
            <a:off x="381000" y="1060260"/>
            <a:ext cx="4876800" cy="692339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thaiDist">
              <a:lnSpc>
                <a:spcPct val="107000"/>
              </a:lnSpc>
              <a:spcAft>
                <a:spcPts val="800"/>
              </a:spcAft>
            </a:pPr>
            <a:r>
              <a:rPr lang="th-TH" sz="2400" b="1" dirty="0">
                <a:solidFill>
                  <a:schemeClr val="bg1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1. ปัญหาความไร้ประสิทธิภาพของระบบราชการ</a:t>
            </a:r>
          </a:p>
        </p:txBody>
      </p:sp>
    </p:spTree>
    <p:extLst>
      <p:ext uri="{BB962C8B-B14F-4D97-AF65-F5344CB8AC3E}">
        <p14:creationId xmlns:p14="http://schemas.microsoft.com/office/powerpoint/2010/main" val="755346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สี่เหลี่ยมผืนผ้ามุมมน 1"/>
          <p:cNvSpPr/>
          <p:nvPr/>
        </p:nvSpPr>
        <p:spPr>
          <a:xfrm>
            <a:off x="76200" y="1829835"/>
            <a:ext cx="8991600" cy="202365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08235" y="6530406"/>
            <a:ext cx="2133600" cy="365125"/>
          </a:xfrm>
        </p:spPr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" y="1746736"/>
            <a:ext cx="8877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</a:t>
            </a:r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9. </a:t>
            </a:r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ปัญหาการเลื่อนขั้นตามหลักวัยวุฒิ</a:t>
            </a:r>
          </a:p>
          <a:p>
            <a:pPr algn="thaiDist"/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10. ปัญหาของวัฒนธรรมระบบราชการที่เน้นในเรื่องของการปกปิดความลับ (</a:t>
            </a:r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Secrecy</a:t>
            </a:r>
          </a:p>
          <a:p>
            <a:pPr algn="thaiDist"/>
            <a:r>
              <a:rPr lang="en-US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11.</a:t>
            </a:r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ปัญหาบุคลากรภาครัฐขาดความคิดเชิงสร้างสรรค์และไม่ชอบที่จะทำอะไรที่มีความเสี่ยงทำให้การบริหารจัดการภาครัฐขาดสิ่งใหม่ๆ</a:t>
            </a:r>
          </a:p>
          <a:p>
            <a:pPr algn="thaiDist"/>
            <a:r>
              <a:rPr lang="th-TH" sz="2400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12. ปัญหาระบบราชการมีความเชื่องช้า</a:t>
            </a:r>
            <a:endParaRPr lang="th-TH" sz="3200" dirty="0">
              <a:solidFill>
                <a:prstClr val="black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0" y="6443"/>
            <a:ext cx="9144000" cy="881170"/>
            <a:chOff x="0" y="-17148"/>
            <a:chExt cx="9144000" cy="881170"/>
          </a:xfrm>
        </p:grpSpPr>
        <p:sp>
          <p:nvSpPr>
            <p:cNvPr id="7" name="Snip Diagonal Corner Rectangle 6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2" name="Rectangle 1"/>
          <p:cNvSpPr/>
          <p:nvPr/>
        </p:nvSpPr>
        <p:spPr>
          <a:xfrm>
            <a:off x="1781825" y="-68403"/>
            <a:ext cx="6858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ปัญหาของการบริหารภาครัฐแบบเดิม (</a:t>
            </a:r>
            <a:r>
              <a:rPr lang="en-US" sz="32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Old public management) </a:t>
            </a:r>
            <a:r>
              <a:rPr lang="th-TH" sz="32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และความจำเป็นในการเปลี่ยนแปลง</a:t>
            </a:r>
          </a:p>
        </p:txBody>
      </p:sp>
      <p:sp>
        <p:nvSpPr>
          <p:cNvPr id="13" name="เครื่องหมายบั้ง 15"/>
          <p:cNvSpPr/>
          <p:nvPr/>
        </p:nvSpPr>
        <p:spPr>
          <a:xfrm>
            <a:off x="457200" y="1060260"/>
            <a:ext cx="5410200" cy="692339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thaiDist">
              <a:lnSpc>
                <a:spcPct val="107000"/>
              </a:lnSpc>
              <a:spcAft>
                <a:spcPts val="800"/>
              </a:spcAft>
            </a:pPr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1. ปัญหาความไร้ประสิทธิภาพของระบบราชการ (ต่อ) </a:t>
            </a:r>
          </a:p>
        </p:txBody>
      </p:sp>
      <p:sp>
        <p:nvSpPr>
          <p:cNvPr id="10" name="เครื่องหมายบั้ง 15"/>
          <p:cNvSpPr/>
          <p:nvPr/>
        </p:nvSpPr>
        <p:spPr>
          <a:xfrm>
            <a:off x="312922" y="4032061"/>
            <a:ext cx="7307077" cy="692339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thaiDist">
              <a:lnSpc>
                <a:spcPct val="107000"/>
              </a:lnSpc>
              <a:spcAft>
                <a:spcPts val="800"/>
              </a:spcAft>
            </a:pPr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2. โลการภิวัตน์และการแข่งขั้น (</a:t>
            </a:r>
            <a:r>
              <a:rPr lang="en-US" sz="2400" b="1" dirty="0">
                <a:solidFill>
                  <a:prstClr val="white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Globalization and competitiveness)</a:t>
            </a:r>
            <a:endParaRPr lang="th-TH" sz="2400" b="1" dirty="0">
              <a:solidFill>
                <a:prstClr val="white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16" name="สี่เหลี่ยมผืนผ้ามุมมน 1"/>
          <p:cNvSpPr/>
          <p:nvPr/>
        </p:nvSpPr>
        <p:spPr>
          <a:xfrm>
            <a:off x="76200" y="4824309"/>
            <a:ext cx="8991600" cy="153833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การเปลี่ยนแปลงของภาคเอกชนมีการปรับเปลี่ยนรูปแบบการดำเนินการ โดยเน้นให้เกิดการกระจายตัวของธุรกิจ เน้นการปรับปรุงการบริการ/การดำเนินการ มีการเปลี่ยนแปลงทางเทคโนโลยี และเกิดการแข่งขัน</a:t>
            </a:r>
          </a:p>
        </p:txBody>
      </p:sp>
    </p:spTree>
    <p:extLst>
      <p:ext uri="{BB962C8B-B14F-4D97-AF65-F5344CB8AC3E}">
        <p14:creationId xmlns:p14="http://schemas.microsoft.com/office/powerpoint/2010/main" val="3531310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สี่เหลี่ยมผืนผ้ามุมมน 1"/>
          <p:cNvSpPr/>
          <p:nvPr/>
        </p:nvSpPr>
        <p:spPr>
          <a:xfrm>
            <a:off x="186740" y="1817118"/>
            <a:ext cx="8804860" cy="4539234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Cordia New" panose="020B0304020202020204" pitchFamily="34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3828" y="1817118"/>
            <a:ext cx="847634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32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คือ การปรับเปลี่ยนการบริหารจัดการภาครัฐโดยนำหลักการเพิ่มประสิทธิภาพของระบบราชการและการแสวงหาประสิทธิภาพในการปฏิบัติราชการที่มุ่งสู่ความเป็นเลิศ ซึ่งตั้งอยู่บนสมมติฐานของความเป็นสากลของทฤษฎีการบริหารและเทคนิค วิธีการจัดการ ว่า สามารถนำไปประยุกต์ใช้ได้ทั้งในแง่ของการบริหารรัฐกิจ และการบริหารธุรกิจโดยการบริหารจัดการภาครัฐแนวใหม่นั้น </a:t>
            </a:r>
            <a:br>
              <a:rPr lang="th-TH" sz="32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32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จะมุ่งเน้นถึงวัตถุประสงค์และสัมฤทธิผลของ การดำเนินงาน ทั้งด้านผลผลิต (</a:t>
            </a:r>
            <a:r>
              <a:rPr lang="en-US" sz="32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Output)</a:t>
            </a:r>
            <a:r>
              <a:rPr lang="th-TH" sz="32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ผลลัพธ์ (</a:t>
            </a:r>
            <a:r>
              <a:rPr lang="en-US" sz="32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Outcome) </a:t>
            </a:r>
            <a:r>
              <a:rPr lang="th-TH" sz="32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และความคุ้มค่าของเงิน (</a:t>
            </a:r>
            <a:r>
              <a:rPr lang="en-US" sz="32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Value for Money) </a:t>
            </a:r>
            <a:r>
              <a:rPr lang="th-TH" sz="32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รวมทั้งการพัฒนาคุณภาพ และสร้าง ความพึงพอใจให้แก่ประชาชนผู้รับบริการ โดยนำเอาเทคนิควิธีการบริหารจัดการสมัยใหม่ เข้ามาประยุกต์ใช้มากขึ้น</a:t>
            </a:r>
            <a:endParaRPr lang="en-US" sz="32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9144000" cy="1244635"/>
            <a:chOff x="0" y="-17148"/>
            <a:chExt cx="9144000" cy="1244635"/>
          </a:xfrm>
        </p:grpSpPr>
        <p:sp>
          <p:nvSpPr>
            <p:cNvPr id="8" name="Snip Diagonal Corner Rectangle 7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72420" y="88714"/>
              <a:ext cx="7412607" cy="11387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3200" b="1" dirty="0">
                  <a:solidFill>
                    <a:schemeClr val="bg1"/>
                  </a:solidFill>
                  <a:latin typeface="TH SarabunPSK" pitchFamily="34" charset="-34"/>
                  <a:cs typeface="TH SarabunPSK" pitchFamily="34" charset="-34"/>
                </a:rPr>
                <a:t>การบริหารจัดการภาครัฐแนวใหม่ </a:t>
              </a:r>
              <a:r>
                <a:rPr lang="en-US" sz="3200" b="1" dirty="0">
                  <a:solidFill>
                    <a:schemeClr val="bg1"/>
                  </a:solidFill>
                  <a:latin typeface="TH SarabunPSK" pitchFamily="34" charset="-34"/>
                  <a:cs typeface="TH SarabunPSK" pitchFamily="34" charset="-34"/>
                </a:rPr>
                <a:t>(New Public Management)</a:t>
              </a:r>
            </a:p>
            <a:p>
              <a:endParaRPr lang="th-TH" sz="36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12" name="สี่เหลี่ยมผืนผ้ามุมมน 13"/>
          <p:cNvSpPr/>
          <p:nvPr/>
        </p:nvSpPr>
        <p:spPr>
          <a:xfrm>
            <a:off x="616527" y="1118151"/>
            <a:ext cx="4869873" cy="605642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การบริหารจัดการภาครัฐแนวใหม่ (</a:t>
            </a:r>
            <a:r>
              <a:rPr lang="en-US" sz="2800" b="1" dirty="0">
                <a:latin typeface="TH SarabunPSK" pitchFamily="34" charset="-34"/>
                <a:cs typeface="TH SarabunPSK" pitchFamily="34" charset="-34"/>
              </a:rPr>
              <a:t>NPM) </a:t>
            </a:r>
            <a:endParaRPr lang="th-TH" sz="28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85781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7</a:t>
            </a:fld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885299" y="441376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910186" y="54691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255913" y="25271"/>
            <a:ext cx="741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effectLst/>
                <a:latin typeface="RSU TEXT" panose="02000506060000020004" pitchFamily="2" charset="-34"/>
                <a:ea typeface="Calibri" panose="020F0502020204030204" pitchFamily="34" charset="0"/>
                <a:cs typeface="RSU TEXT" panose="02000506060000020004" pitchFamily="2" charset="-34"/>
              </a:rPr>
              <a:t> </a:t>
            </a:r>
            <a:endParaRPr lang="en-US" sz="2800" b="1" dirty="0">
              <a:latin typeface="RSU TEXT" panose="02000506060000020004" pitchFamily="2" charset="-34"/>
              <a:cs typeface="RSU TEXT" panose="02000506060000020004" pitchFamily="2" charset="-34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25271"/>
            <a:ext cx="9379643" cy="881170"/>
            <a:chOff x="0" y="-17148"/>
            <a:chExt cx="9379643" cy="881170"/>
          </a:xfrm>
        </p:grpSpPr>
        <p:sp>
          <p:nvSpPr>
            <p:cNvPr id="16" name="Snip Diagonal Corner Rectangle 15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49626" y="106629"/>
              <a:ext cx="773001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3200" b="1" dirty="0">
                  <a:solidFill>
                    <a:schemeClr val="bg1"/>
                  </a:solidFill>
                  <a:latin typeface="TH SarabunPSK" pitchFamily="34" charset="-34"/>
                  <a:cs typeface="TH SarabunPSK" pitchFamily="34" charset="-34"/>
                </a:rPr>
                <a:t>การบริหารจัดการภาครัฐแนวใหม่ (</a:t>
              </a:r>
              <a:r>
                <a:rPr lang="en-US" sz="3200" b="1" dirty="0">
                  <a:solidFill>
                    <a:schemeClr val="bg1"/>
                  </a:solidFill>
                  <a:latin typeface="TH SarabunPSK" pitchFamily="34" charset="-34"/>
                  <a:cs typeface="TH SarabunPSK" pitchFamily="34" charset="-34"/>
                </a:rPr>
                <a:t>NPM) </a:t>
              </a:r>
              <a:r>
                <a:rPr lang="th-TH" sz="3200" b="1" dirty="0">
                  <a:solidFill>
                    <a:schemeClr val="bg1"/>
                  </a:solidFill>
                  <a:latin typeface="TH SarabunPSK" pitchFamily="34" charset="-34"/>
                  <a:cs typeface="TH SarabunPSK" pitchFamily="34" charset="-34"/>
                </a:rPr>
                <a:t>บัญญัติ 10 ประการ</a:t>
              </a: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grpSp>
        <p:nvGrpSpPr>
          <p:cNvPr id="21" name="Group 20"/>
          <p:cNvGrpSpPr/>
          <p:nvPr/>
        </p:nvGrpSpPr>
        <p:grpSpPr>
          <a:xfrm>
            <a:off x="192761" y="1187685"/>
            <a:ext cx="11048444" cy="1388725"/>
            <a:chOff x="1923217" y="4011080"/>
            <a:chExt cx="2770350" cy="820316"/>
          </a:xfrm>
        </p:grpSpPr>
        <p:sp>
          <p:nvSpPr>
            <p:cNvPr id="22" name="Round Diagonal Corner Rectangle 21"/>
            <p:cNvSpPr/>
            <p:nvPr/>
          </p:nvSpPr>
          <p:spPr>
            <a:xfrm>
              <a:off x="1985592" y="4199513"/>
              <a:ext cx="2060043" cy="452238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rgbClr val="FF99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04665" y="4199513"/>
              <a:ext cx="2488902" cy="6318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รัฐบาลที่เป็นตัวเร่งปฏิกิริยา: ถือหางเสือไม่ใช่พายเรือ (</a:t>
              </a: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Catalytic Government: </a:t>
              </a:r>
              <a:b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</a:b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Steering Rather Than Rowing) </a:t>
              </a:r>
            </a:p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  <a:endParaRPr kumimoji="0" lang="th-TH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4" name="Teardrop 23"/>
            <p:cNvSpPr/>
            <p:nvPr/>
          </p:nvSpPr>
          <p:spPr>
            <a:xfrm>
              <a:off x="1923217" y="4176794"/>
              <a:ext cx="266581" cy="457425"/>
            </a:xfrm>
            <a:prstGeom prst="teardrop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999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29475" y="4011080"/>
              <a:ext cx="219073" cy="502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cs typeface="TH SarabunPSK" panose="020B0500040200020003" pitchFamily="34" charset="-34"/>
                </a:rPr>
                <a:t>1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92761" y="2157374"/>
            <a:ext cx="11048444" cy="1149999"/>
            <a:chOff x="1923217" y="4011080"/>
            <a:chExt cx="2770350" cy="679301"/>
          </a:xfrm>
        </p:grpSpPr>
        <p:sp>
          <p:nvSpPr>
            <p:cNvPr id="27" name="Round Diagonal Corner Rectangle 26"/>
            <p:cNvSpPr/>
            <p:nvPr/>
          </p:nvSpPr>
          <p:spPr>
            <a:xfrm>
              <a:off x="1985592" y="4199513"/>
              <a:ext cx="2060043" cy="452238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rgbClr val="FF99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204665" y="4199513"/>
              <a:ext cx="2488902" cy="490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รัฐบาลที่เป็นเจ้าของโดยชุมชน : ให้อำนาจไม่ใช่เพียงแค่ให้บริการ</a:t>
              </a:r>
            </a:p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(</a:t>
              </a: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Community – Owned Government: Empowering Rather Than Serving</a:t>
              </a:r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) </a:t>
              </a:r>
              <a:endParaRPr kumimoji="0" lang="th-TH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9" name="Teardrop 28"/>
            <p:cNvSpPr/>
            <p:nvPr/>
          </p:nvSpPr>
          <p:spPr>
            <a:xfrm>
              <a:off x="1923217" y="4176794"/>
              <a:ext cx="266581" cy="457425"/>
            </a:xfrm>
            <a:prstGeom prst="teardrop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999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029475" y="4011080"/>
              <a:ext cx="219073" cy="563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cs typeface="TH SarabunPSK" panose="020B0500040200020003" pitchFamily="34" charset="-34"/>
                </a:rPr>
                <a:t>2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5586" y="3156634"/>
            <a:ext cx="11048444" cy="1149999"/>
            <a:chOff x="1923217" y="4011080"/>
            <a:chExt cx="2770350" cy="679301"/>
          </a:xfrm>
        </p:grpSpPr>
        <p:sp>
          <p:nvSpPr>
            <p:cNvPr id="32" name="Round Diagonal Corner Rectangle 31"/>
            <p:cNvSpPr/>
            <p:nvPr/>
          </p:nvSpPr>
          <p:spPr>
            <a:xfrm>
              <a:off x="1985592" y="4199513"/>
              <a:ext cx="2060043" cy="452238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rgbClr val="FF99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204665" y="4199513"/>
              <a:ext cx="2488902" cy="490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รัฐบาลที่เน้นการแข่งขัน : อัดฉีดการแข่งขันเข้าไปในการส่งมอบบริการ</a:t>
              </a:r>
            </a:p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(</a:t>
              </a: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Competitive Government: Injecting Competition into Service Delivery)</a:t>
              </a:r>
            </a:p>
          </p:txBody>
        </p:sp>
        <p:sp>
          <p:nvSpPr>
            <p:cNvPr id="34" name="Teardrop 33"/>
            <p:cNvSpPr/>
            <p:nvPr/>
          </p:nvSpPr>
          <p:spPr>
            <a:xfrm>
              <a:off x="1923217" y="4176794"/>
              <a:ext cx="266581" cy="457425"/>
            </a:xfrm>
            <a:prstGeom prst="teardrop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999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029475" y="4011080"/>
              <a:ext cx="219073" cy="563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3</a:t>
              </a:r>
              <a:endParaRPr kumimoji="0" lang="th-TH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51353" y="4163006"/>
            <a:ext cx="11048444" cy="1149999"/>
            <a:chOff x="1923217" y="4011080"/>
            <a:chExt cx="2770350" cy="679301"/>
          </a:xfrm>
        </p:grpSpPr>
        <p:sp>
          <p:nvSpPr>
            <p:cNvPr id="37" name="Round Diagonal Corner Rectangle 36"/>
            <p:cNvSpPr/>
            <p:nvPr/>
          </p:nvSpPr>
          <p:spPr>
            <a:xfrm>
              <a:off x="1985592" y="4199513"/>
              <a:ext cx="2060043" cy="452238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rgbClr val="FF99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204665" y="4199513"/>
              <a:ext cx="2488902" cy="490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รัฐบาลที่ขับเคลื่อนด้วยพันธกิจแปรรูปองค์การที่ขับเคลื่อนด้วยกฎระเบียบ</a:t>
              </a:r>
            </a:p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(</a:t>
              </a: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Mission-Driven Government: Transforming Rule – Driven Organizations)</a:t>
              </a:r>
            </a:p>
          </p:txBody>
        </p:sp>
        <p:sp>
          <p:nvSpPr>
            <p:cNvPr id="39" name="Teardrop 38"/>
            <p:cNvSpPr/>
            <p:nvPr/>
          </p:nvSpPr>
          <p:spPr>
            <a:xfrm>
              <a:off x="1923217" y="4176794"/>
              <a:ext cx="266581" cy="457425"/>
            </a:xfrm>
            <a:prstGeom prst="teardrop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999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029475" y="4011080"/>
              <a:ext cx="219073" cy="563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th-TH" sz="2800" b="1" kern="0" noProof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4</a:t>
              </a:r>
              <a:endParaRPr kumimoji="0" lang="th-TH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51353" y="5162960"/>
            <a:ext cx="11048444" cy="1149999"/>
            <a:chOff x="1923217" y="4011080"/>
            <a:chExt cx="2770350" cy="679301"/>
          </a:xfrm>
        </p:grpSpPr>
        <p:sp>
          <p:nvSpPr>
            <p:cNvPr id="42" name="Round Diagonal Corner Rectangle 41"/>
            <p:cNvSpPr/>
            <p:nvPr/>
          </p:nvSpPr>
          <p:spPr>
            <a:xfrm>
              <a:off x="1985592" y="4199513"/>
              <a:ext cx="2060043" cy="452238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rgbClr val="FF99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204665" y="4199513"/>
              <a:ext cx="2488902" cy="490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5. รัฐบาลที่เน้นผลลัพธ์ : จัดสรรงบประมาณให้ตามผลประกอบการไม่ใช่ปัจจัยนำเข้า</a:t>
              </a:r>
            </a:p>
            <a:p>
              <a:pPr lvl="0"/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(</a:t>
              </a: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Result – Oriented Government: Funding Outcomes, Not Inputs)</a:t>
              </a:r>
            </a:p>
          </p:txBody>
        </p:sp>
        <p:sp>
          <p:nvSpPr>
            <p:cNvPr id="44" name="Teardrop 43"/>
            <p:cNvSpPr/>
            <p:nvPr/>
          </p:nvSpPr>
          <p:spPr>
            <a:xfrm>
              <a:off x="1923217" y="4176794"/>
              <a:ext cx="266581" cy="457425"/>
            </a:xfrm>
            <a:prstGeom prst="teardrop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999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029475" y="4011080"/>
              <a:ext cx="219073" cy="563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th-TH" sz="2800" b="1" kern="0" noProof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5</a:t>
              </a:r>
              <a:endParaRPr kumimoji="0" lang="th-TH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3062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85299" y="441376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910186" y="54691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255913" y="25271"/>
            <a:ext cx="741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latin typeface="RSU TEXT" panose="02000506060000020004" pitchFamily="2" charset="-34"/>
                <a:ea typeface="Calibri" panose="020F0502020204030204" pitchFamily="34" charset="0"/>
                <a:cs typeface="RSU TEXT" panose="02000506060000020004" pitchFamily="2" charset="-34"/>
              </a:rPr>
              <a:t> </a:t>
            </a:r>
            <a:endParaRPr lang="en-US" sz="2800" b="1" dirty="0">
              <a:solidFill>
                <a:prstClr val="black"/>
              </a:solidFill>
              <a:latin typeface="RSU TEXT" panose="02000506060000020004" pitchFamily="2" charset="-34"/>
              <a:cs typeface="RSU TEXT" panose="02000506060000020004" pitchFamily="2" charset="-34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37169"/>
            <a:ext cx="9379643" cy="881170"/>
            <a:chOff x="0" y="-17148"/>
            <a:chExt cx="9379643" cy="881170"/>
          </a:xfrm>
        </p:grpSpPr>
        <p:sp>
          <p:nvSpPr>
            <p:cNvPr id="16" name="Snip Diagonal Corner Rectangle 15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49626" y="106629"/>
              <a:ext cx="773001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3200" b="1" dirty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การบริหารจัดการภาครัฐแนวใหม่ (</a:t>
              </a:r>
              <a:r>
                <a:rPr lang="en-US" sz="3200" b="1" dirty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NPM) </a:t>
              </a:r>
              <a:r>
                <a:rPr lang="th-TH" sz="3200" b="1" dirty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บัญญัติ 10 ประการ</a:t>
              </a: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grpSp>
        <p:nvGrpSpPr>
          <p:cNvPr id="21" name="Group 20"/>
          <p:cNvGrpSpPr/>
          <p:nvPr/>
        </p:nvGrpSpPr>
        <p:grpSpPr>
          <a:xfrm>
            <a:off x="192761" y="652847"/>
            <a:ext cx="11542036" cy="2875512"/>
            <a:chOff x="1923217" y="4011080"/>
            <a:chExt cx="2770350" cy="1115627"/>
          </a:xfrm>
        </p:grpSpPr>
        <p:sp>
          <p:nvSpPr>
            <p:cNvPr id="22" name="Round Diagonal Corner Rectangle 21"/>
            <p:cNvSpPr/>
            <p:nvPr/>
          </p:nvSpPr>
          <p:spPr>
            <a:xfrm>
              <a:off x="1985592" y="4199513"/>
              <a:ext cx="2060043" cy="452238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rgbClr val="FF99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th-TH" sz="2800" kern="0">
                <a:solidFill>
                  <a:prstClr val="white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04665" y="4199513"/>
              <a:ext cx="2488902" cy="9271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6. รัฐบาลที่ขับเคลื่อนด้วยลูกค้า : บรรลุความต้องการของลูกค้าไม่ใช่ของระบบราชการ </a:t>
              </a:r>
              <a:b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</a:br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(</a:t>
              </a: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Customer – Driven Government: Meeting the Needs of the Customers, </a:t>
              </a:r>
              <a:b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</a:b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Not the Bureaucracy)</a:t>
              </a:r>
            </a:p>
            <a:p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</a:p>
          </p:txBody>
        </p:sp>
        <p:sp>
          <p:nvSpPr>
            <p:cNvPr id="24" name="Teardrop 23"/>
            <p:cNvSpPr/>
            <p:nvPr/>
          </p:nvSpPr>
          <p:spPr>
            <a:xfrm>
              <a:off x="1923217" y="4176794"/>
              <a:ext cx="266581" cy="457425"/>
            </a:xfrm>
            <a:prstGeom prst="teardrop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999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th-TH" sz="2800" kern="0">
                <a:solidFill>
                  <a:prstClr val="white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29475" y="4011080"/>
              <a:ext cx="219073" cy="563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</a:t>
              </a:r>
            </a:p>
            <a:p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6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92760" y="2157374"/>
            <a:ext cx="11542037" cy="1149999"/>
            <a:chOff x="1923217" y="4011080"/>
            <a:chExt cx="2770350" cy="679301"/>
          </a:xfrm>
        </p:grpSpPr>
        <p:sp>
          <p:nvSpPr>
            <p:cNvPr id="27" name="Round Diagonal Corner Rectangle 26"/>
            <p:cNvSpPr/>
            <p:nvPr/>
          </p:nvSpPr>
          <p:spPr>
            <a:xfrm>
              <a:off x="1985592" y="4199513"/>
              <a:ext cx="2060043" cy="452238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rgbClr val="FF99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th-TH" sz="2800" kern="0">
                <a:solidFill>
                  <a:prstClr val="white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204665" y="4199513"/>
              <a:ext cx="2488902" cy="490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รัฐบาลที่เป็นผู้ประกอบการ : สร้างรายได้มากกว่าการใช้จ่ายงบประมาณ </a:t>
              </a:r>
            </a:p>
            <a:p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(</a:t>
              </a: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Enterprising Government: Earning Rather Than Spending)</a:t>
              </a:r>
            </a:p>
          </p:txBody>
        </p:sp>
        <p:sp>
          <p:nvSpPr>
            <p:cNvPr id="29" name="Teardrop 28"/>
            <p:cNvSpPr/>
            <p:nvPr/>
          </p:nvSpPr>
          <p:spPr>
            <a:xfrm>
              <a:off x="1923217" y="4176794"/>
              <a:ext cx="266581" cy="457425"/>
            </a:xfrm>
            <a:prstGeom prst="teardrop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999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th-TH" sz="2800" kern="0">
                <a:solidFill>
                  <a:prstClr val="white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029475" y="4011080"/>
              <a:ext cx="219073" cy="563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</a:t>
              </a:r>
            </a:p>
            <a:p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7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5585" y="3156634"/>
            <a:ext cx="11509213" cy="1149999"/>
            <a:chOff x="1923217" y="4011080"/>
            <a:chExt cx="2770350" cy="679301"/>
          </a:xfrm>
        </p:grpSpPr>
        <p:sp>
          <p:nvSpPr>
            <p:cNvPr id="32" name="Round Diagonal Corner Rectangle 31"/>
            <p:cNvSpPr/>
            <p:nvPr/>
          </p:nvSpPr>
          <p:spPr>
            <a:xfrm>
              <a:off x="1985592" y="4199513"/>
              <a:ext cx="2060043" cy="452238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rgbClr val="FF99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th-TH" sz="2800" kern="0">
                <a:solidFill>
                  <a:prstClr val="white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204665" y="4199513"/>
              <a:ext cx="2488902" cy="490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รัฐบาลที่คาดการณ์ไว้ล่วงหน้า : กันดีกว่าแก้</a:t>
              </a:r>
            </a:p>
            <a:p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(</a:t>
              </a: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Anticipatory Government: Prevention Rather Than Cure)</a:t>
              </a:r>
            </a:p>
          </p:txBody>
        </p:sp>
        <p:sp>
          <p:nvSpPr>
            <p:cNvPr id="34" name="Teardrop 33"/>
            <p:cNvSpPr/>
            <p:nvPr/>
          </p:nvSpPr>
          <p:spPr>
            <a:xfrm>
              <a:off x="1923217" y="4176794"/>
              <a:ext cx="266581" cy="457425"/>
            </a:xfrm>
            <a:prstGeom prst="teardrop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999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th-TH" sz="2800" kern="0">
                <a:solidFill>
                  <a:prstClr val="white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029475" y="4011080"/>
              <a:ext cx="219073" cy="563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</a:t>
              </a:r>
            </a:p>
            <a:p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8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51352" y="4163006"/>
            <a:ext cx="11483447" cy="1149999"/>
            <a:chOff x="1923217" y="4011080"/>
            <a:chExt cx="2770350" cy="679301"/>
          </a:xfrm>
        </p:grpSpPr>
        <p:sp>
          <p:nvSpPr>
            <p:cNvPr id="37" name="Round Diagonal Corner Rectangle 36"/>
            <p:cNvSpPr/>
            <p:nvPr/>
          </p:nvSpPr>
          <p:spPr>
            <a:xfrm>
              <a:off x="1985592" y="4199513"/>
              <a:ext cx="2060043" cy="452238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rgbClr val="FF99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th-TH" sz="2800" kern="0">
                <a:solidFill>
                  <a:prstClr val="white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204665" y="4199513"/>
              <a:ext cx="2488902" cy="490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รัฐบาลกระจายอำนาจ : จากลำดับขั้นบังคับบัญชาสู่การมีส่วนร่วมและการทำงานเป็นทีม</a:t>
              </a:r>
            </a:p>
            <a:p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(</a:t>
              </a: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Decentralized Government: From Hierarchy to Participation and Teamwork)</a:t>
              </a:r>
            </a:p>
          </p:txBody>
        </p:sp>
        <p:sp>
          <p:nvSpPr>
            <p:cNvPr id="39" name="Teardrop 38"/>
            <p:cNvSpPr/>
            <p:nvPr/>
          </p:nvSpPr>
          <p:spPr>
            <a:xfrm>
              <a:off x="1923217" y="4176794"/>
              <a:ext cx="266581" cy="457425"/>
            </a:xfrm>
            <a:prstGeom prst="teardrop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999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th-TH" sz="2800" kern="0">
                <a:solidFill>
                  <a:prstClr val="white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029475" y="4011080"/>
              <a:ext cx="219073" cy="563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</a:t>
              </a:r>
            </a:p>
            <a:p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9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51353" y="5162960"/>
            <a:ext cx="11483444" cy="1149999"/>
            <a:chOff x="1923217" y="4011080"/>
            <a:chExt cx="2770350" cy="679301"/>
          </a:xfrm>
        </p:grpSpPr>
        <p:sp>
          <p:nvSpPr>
            <p:cNvPr id="42" name="Round Diagonal Corner Rectangle 41"/>
            <p:cNvSpPr/>
            <p:nvPr/>
          </p:nvSpPr>
          <p:spPr>
            <a:xfrm>
              <a:off x="1985592" y="4199513"/>
              <a:ext cx="2060043" cy="452238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rgbClr val="FF99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th-TH" sz="2800" kern="0">
                <a:solidFill>
                  <a:prstClr val="white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204665" y="4199513"/>
              <a:ext cx="2488902" cy="490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รัฐบาลที่เน้นระบบตลาด : ใช้ระบบตลาดเป็นคานงัดการเปลี่ยนแปลง</a:t>
              </a:r>
            </a:p>
            <a:p>
              <a:r>
                <a:rPr lang="th-TH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(</a:t>
              </a:r>
              <a:r>
                <a:rPr lang="en-US" sz="24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Market – Oriented Government: Leveraging Change through the Market)</a:t>
              </a:r>
            </a:p>
          </p:txBody>
        </p:sp>
        <p:sp>
          <p:nvSpPr>
            <p:cNvPr id="44" name="Teardrop 43"/>
            <p:cNvSpPr/>
            <p:nvPr/>
          </p:nvSpPr>
          <p:spPr>
            <a:xfrm>
              <a:off x="1923217" y="4176794"/>
              <a:ext cx="266581" cy="457425"/>
            </a:xfrm>
            <a:prstGeom prst="teardrop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999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th-TH" sz="2800" kern="0">
                <a:solidFill>
                  <a:prstClr val="white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029475" y="4011080"/>
              <a:ext cx="219073" cy="563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</a:t>
              </a:r>
            </a:p>
            <a:p>
              <a:r>
                <a:rPr lang="th-TH" sz="2800" b="1" kern="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9347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93AD-50B0-4D83-BEA1-7DF75F8A0007}" type="slidenum">
              <a:rPr lang="en-US" smtClean="0"/>
              <a:t>9</a:t>
            </a:fld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52400" y="120351"/>
            <a:ext cx="6705599" cy="565449"/>
            <a:chOff x="150211" y="85177"/>
            <a:chExt cx="6734592" cy="565449"/>
          </a:xfrm>
        </p:grpSpPr>
        <p:grpSp>
          <p:nvGrpSpPr>
            <p:cNvPr id="5" name="Group 4"/>
            <p:cNvGrpSpPr/>
            <p:nvPr/>
          </p:nvGrpSpPr>
          <p:grpSpPr>
            <a:xfrm>
              <a:off x="491102" y="134602"/>
              <a:ext cx="6393701" cy="466601"/>
              <a:chOff x="381000" y="1123236"/>
              <a:chExt cx="6641382" cy="466601"/>
            </a:xfrm>
          </p:grpSpPr>
          <p:sp>
            <p:nvSpPr>
              <p:cNvPr id="7" name="Parallelogram 6"/>
              <p:cNvSpPr/>
              <p:nvPr/>
            </p:nvSpPr>
            <p:spPr>
              <a:xfrm>
                <a:off x="381000" y="1123236"/>
                <a:ext cx="6641382" cy="466601"/>
              </a:xfrm>
              <a:prstGeom prst="parallelogram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51624" y="1128172"/>
                <a:ext cx="61054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2400" b="1" dirty="0">
                    <a:solidFill>
                      <a:schemeClr val="bg1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ตัวชี้วัดที่ </a:t>
                </a:r>
                <a:r>
                  <a:rPr lang="es-ES" sz="2400" b="1" dirty="0">
                    <a:solidFill>
                      <a:schemeClr val="bg1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5.2</a:t>
                </a:r>
                <a:r>
                  <a:rPr lang="th-TH" sz="2400" b="1" dirty="0">
                    <a:solidFill>
                      <a:schemeClr val="bg1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 “การ</a:t>
                </a:r>
                <a:r>
                  <a:rPr lang="th-TH" sz="2400" b="1" dirty="0">
                    <a:solidFill>
                      <a:prstClr val="white"/>
                    </a:solidFill>
                    <a:latin typeface="TH SarabunPSK" pitchFamily="34" charset="-34"/>
                    <a:cs typeface="TH SarabunPSK" pitchFamily="34" charset="-34"/>
                  </a:rPr>
                  <a:t>ดำเนินการจัดทำแผนปฏิรูปองค์กร</a:t>
                </a:r>
                <a:r>
                  <a:rPr lang="th-TH" sz="2400" b="1" dirty="0">
                    <a:solidFill>
                      <a:schemeClr val="bg1"/>
                    </a:solidFill>
                    <a:latin typeface="TH SarabunPSK" charset="0"/>
                    <a:ea typeface="TH SarabunPSK" charset="0"/>
                    <a:cs typeface="TH SarabunPSK" charset="0"/>
                  </a:rPr>
                  <a:t>”</a:t>
                </a:r>
                <a:endParaRPr lang="en-US" sz="2400" b="1" dirty="0">
                  <a:solidFill>
                    <a:schemeClr val="bg1"/>
                  </a:solidFill>
                  <a:latin typeface="TH SarabunPSK" charset="0"/>
                  <a:ea typeface="TH SarabunPSK" charset="0"/>
                  <a:cs typeface="TH SarabunPSK" charset="0"/>
                </a:endParaRPr>
              </a:p>
            </p:txBody>
          </p:sp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211" y="85177"/>
              <a:ext cx="601422" cy="565449"/>
            </a:xfrm>
            <a:prstGeom prst="ellipse">
              <a:avLst/>
            </a:prstGeom>
            <a:ln>
              <a:noFill/>
            </a:ln>
            <a:effectLst/>
          </p:spPr>
        </p:pic>
      </p:grpSp>
      <p:grpSp>
        <p:nvGrpSpPr>
          <p:cNvPr id="9" name="Group 8"/>
          <p:cNvGrpSpPr/>
          <p:nvPr/>
        </p:nvGrpSpPr>
        <p:grpSpPr>
          <a:xfrm>
            <a:off x="-1827" y="-4433"/>
            <a:ext cx="9144000" cy="881170"/>
            <a:chOff x="0" y="-17148"/>
            <a:chExt cx="9144000" cy="881170"/>
          </a:xfrm>
        </p:grpSpPr>
        <p:sp>
          <p:nvSpPr>
            <p:cNvPr id="11" name="Snip Diagonal Corner Rectangle 10"/>
            <p:cNvSpPr/>
            <p:nvPr/>
          </p:nvSpPr>
          <p:spPr>
            <a:xfrm>
              <a:off x="0" y="-17148"/>
              <a:ext cx="9144000" cy="881170"/>
            </a:xfrm>
            <a:prstGeom prst="snip2Diag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83279" y="79662"/>
              <a:ext cx="56685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3600" b="1" dirty="0">
                  <a:solidFill>
                    <a:schemeClr val="bg1"/>
                  </a:solidFill>
                  <a:latin typeface="TH SarabunPSK" pitchFamily="34" charset="-34"/>
                  <a:cs typeface="TH SarabunPSK" pitchFamily="34" charset="-34"/>
                </a:rPr>
                <a:t>ตัวแบบการปฏิรูปการจัดการภาครัฐแนวใหม่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6527" y="27824"/>
              <a:ext cx="826585" cy="826585"/>
            </a:xfrm>
            <a:prstGeom prst="ellipse">
              <a:avLst/>
            </a:prstGeom>
            <a:ln w="28575">
              <a:solidFill>
                <a:srgbClr val="FFC000"/>
              </a:solidFill>
            </a:ln>
          </p:spPr>
        </p:pic>
      </p:grpSp>
      <p:sp>
        <p:nvSpPr>
          <p:cNvPr id="22" name="Rounded Rectangle 21"/>
          <p:cNvSpPr/>
          <p:nvPr/>
        </p:nvSpPr>
        <p:spPr>
          <a:xfrm>
            <a:off x="614700" y="1134883"/>
            <a:ext cx="2814300" cy="847808"/>
          </a:xfrm>
          <a:prstGeom prst="roundRect">
            <a:avLst>
              <a:gd name="adj" fmla="val 50000"/>
            </a:avLst>
          </a:prstGeom>
          <a:solidFill>
            <a:srgbClr val="BAE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Rectangle 3"/>
          <p:cNvSpPr/>
          <p:nvPr/>
        </p:nvSpPr>
        <p:spPr>
          <a:xfrm>
            <a:off x="685800" y="1222900"/>
            <a:ext cx="26777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latin typeface="TH SarabunPSK" pitchFamily="34" charset="-34"/>
                <a:ea typeface="Times New Roman"/>
                <a:cs typeface="TH SarabunPSK" pitchFamily="34" charset="-34"/>
              </a:rPr>
              <a:t>ตัวแบบเวสต์มินส์เตอร์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614700" y="2202911"/>
            <a:ext cx="3985219" cy="647787"/>
            <a:chOff x="152400" y="3796591"/>
            <a:chExt cx="3985219" cy="647787"/>
          </a:xfrm>
        </p:grpSpPr>
        <p:sp>
          <p:nvSpPr>
            <p:cNvPr id="41" name="Pentagon 16"/>
            <p:cNvSpPr/>
            <p:nvPr/>
          </p:nvSpPr>
          <p:spPr>
            <a:xfrm>
              <a:off x="155440" y="3868314"/>
              <a:ext cx="3423900" cy="576064"/>
            </a:xfrm>
            <a:prstGeom prst="homePlat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sz="32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52400" y="3796591"/>
              <a:ext cx="3985219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th-TH" sz="32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1. การปฏิรูปของนิวซีแลนด์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10896" y="3293190"/>
            <a:ext cx="5636208" cy="2879343"/>
            <a:chOff x="3660192" y="2473341"/>
            <a:chExt cx="5636208" cy="2879343"/>
          </a:xfrm>
        </p:grpSpPr>
        <p:sp>
          <p:nvSpPr>
            <p:cNvPr id="17" name="Pentagon 16"/>
            <p:cNvSpPr/>
            <p:nvPr/>
          </p:nvSpPr>
          <p:spPr>
            <a:xfrm>
              <a:off x="3660192" y="2473341"/>
              <a:ext cx="5636208" cy="2879343"/>
            </a:xfrm>
            <a:prstGeom prst="homePlate">
              <a:avLst/>
            </a:prstGeom>
            <a:solidFill>
              <a:srgbClr val="FDFDC7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Cordia New" panose="020B0304020202020204" pitchFamily="34" charset="-34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708908" y="2473341"/>
              <a:ext cx="5420534" cy="2246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7200" indent="-457200">
                <a:buFont typeface="Wingdings" panose="05000000000000000000" pitchFamily="2" charset="2"/>
                <a:buChar char="Ø"/>
              </a:pPr>
              <a:r>
                <a:rPr lang="th-TH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เศรษฐศาสตร์นีโอคลาสสิค </a:t>
              </a:r>
            </a:p>
            <a:p>
              <a:pPr marL="457200" indent="-457200">
                <a:buFont typeface="Wingdings" panose="05000000000000000000" pitchFamily="2" charset="2"/>
                <a:buChar char="Ø"/>
              </a:pPr>
              <a:r>
                <a:rPr lang="th-TH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เชื่อว่าระบบตลาดเสรีทำให้การตัดสินใจ</a:t>
              </a:r>
              <a:br>
                <a:rPr lang="th-TH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</a:br>
              <a:r>
                <a:rPr lang="th-TH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มีประสิทธิภาพมากกว่าการควบคุมโดยรัฐบาล </a:t>
              </a:r>
            </a:p>
            <a:p>
              <a:pPr marL="457200" indent="-457200">
                <a:buFont typeface="Wingdings" panose="05000000000000000000" pitchFamily="2" charset="2"/>
                <a:buChar char="Ø"/>
              </a:pPr>
              <a:r>
                <a:rPr lang="th-TH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เจ้าหน้าที่ของรัฐก็จะได้แรงจูงใจจากระบบตลาด </a:t>
              </a:r>
            </a:p>
            <a:p>
              <a:pPr marL="457200" indent="-457200">
                <a:buFont typeface="Wingdings" panose="05000000000000000000" pitchFamily="2" charset="2"/>
                <a:buChar char="Ø"/>
              </a:pPr>
              <a:r>
                <a:rPr lang="th-TH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ยึดหลักการแข่งขัน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2306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dla_template10</Template>
  <TotalTime>7904</TotalTime>
  <Words>2001</Words>
  <Application>Microsoft Office PowerPoint</Application>
  <PresentationFormat>นำเสนอทางหน้าจอ (4:3)</PresentationFormat>
  <Paragraphs>285</Paragraphs>
  <Slides>21</Slides>
  <Notes>14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21</vt:i4>
      </vt:variant>
    </vt:vector>
  </HeadingPairs>
  <TitlesOfParts>
    <vt:vector size="28" baseType="lpstr">
      <vt:lpstr>Arial</vt:lpstr>
      <vt:lpstr>Calibri</vt:lpstr>
      <vt:lpstr>RSU TEXT</vt:lpstr>
      <vt:lpstr>TH SarabunIT๙</vt:lpstr>
      <vt:lpstr>TH SarabunPSK</vt:lpstr>
      <vt:lpstr>Wingdings</vt:lpstr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Ruttakorn</dc:creator>
  <cp:lastModifiedBy>User</cp:lastModifiedBy>
  <cp:revision>491</cp:revision>
  <cp:lastPrinted>2018-03-07T07:01:02Z</cp:lastPrinted>
  <dcterms:created xsi:type="dcterms:W3CDTF">2017-06-16T07:51:35Z</dcterms:created>
  <dcterms:modified xsi:type="dcterms:W3CDTF">2021-03-24T03:59:03Z</dcterms:modified>
</cp:coreProperties>
</file>