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1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81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691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81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35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28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719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4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09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36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744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B35F-D6DE-4121-99AA-0BCBB1659C20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A5E6-4AA9-46F1-AEF1-8E71C6D4A91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78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216" y="2580528"/>
            <a:ext cx="10727472" cy="2326007"/>
          </a:xfrm>
        </p:spPr>
        <p:txBody>
          <a:bodyPr anchor="ctr">
            <a:noAutofit/>
          </a:bodyPr>
          <a:lstStyle/>
          <a:p>
            <a:r>
              <a:rPr lang="th-TH" sz="8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ความรู้เกี่ยวกับเทคโนโลยีสารสนเทศ</a:t>
            </a:r>
            <a:endParaRPr lang="th-TH" sz="8000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79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865" y="1050413"/>
            <a:ext cx="9264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ระบบสารสนเทศที่ใช้คอมพิวเตอร์ 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Computer-Based Information Systems : CBIS)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 descr="http://irrigation.rid.go.th/rid15/ppn/Knowledge/Management%20Information%20Systems/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75" y="2401552"/>
            <a:ext cx="4451684" cy="4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9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865" y="1050413"/>
            <a:ext cx="9264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ระบบสารสนเทศเพื่อสนับสนุนการบริหาร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 descr="http://irrigation.rid.go.th/rid15/ppn/Knowledge/Management%20Information%20Systems/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47" y="2255937"/>
            <a:ext cx="5221705" cy="3759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17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865" y="1050413"/>
            <a:ext cx="9264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ระบบสารสนเทศที่สนับสนุนการปฏิบัติงานของ อปท.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717177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ระบบศูนย์ข้อมูลเลือกตั้งผู้บริหารท้องถิ่น สมาชิกสภาท้องถิ่นและทะเบียน อปท. 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http://ele.dla.go.th/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ระบบข้อมูลสารสนเทศทางการศึกษาท้องถิ่น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(http://sis.dla.go.th/index.jsp)</a:t>
            </a:r>
          </a:p>
          <a:p>
            <a:pPr lvl="1"/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ระบบข้อมูลสารสนเทศทางการศึกษาท้องถิ่น ศูนย์พัฒนาเด็กเล็กของ อปท. </a:t>
            </a:r>
            <a:br>
              <a:rPr lang="en-US" sz="4000" dirty="0">
                <a:latin typeface="TH SarabunPSK" pitchFamily="34" charset="-34"/>
                <a:cs typeface="TH SarabunPSK" pitchFamily="34" charset="-34"/>
              </a:rPr>
            </a:b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http://ccis.dla.go.th/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ระบบฐานข้อมูลกลางองค์กรปกครองส่วนท้องถิ่น (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http://info.dla.go.th)</a:t>
            </a:r>
          </a:p>
        </p:txBody>
      </p:sp>
    </p:spTree>
    <p:extLst>
      <p:ext uri="{BB962C8B-B14F-4D97-AF65-F5344CB8AC3E}">
        <p14:creationId xmlns:p14="http://schemas.microsoft.com/office/powerpoint/2010/main" val="95395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865" y="1050413"/>
            <a:ext cx="9264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ระบบสารสนเทศที่สนับสนุนการปฏิบัติงานของ อปท.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00772"/>
            <a:ext cx="121919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&gt;&gt;: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ระบบข้อมูลบุคลากร องค์กรปกครองส่วนท้องถิ่น 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http://lhr.dla.go.th/hr/</a:t>
            </a:r>
          </a:p>
          <a:p>
            <a:pPr lvl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ระบบสารสนเทศเพื่อการวางแผนและประเมินผลของ อปท.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http://e-plan.dla.go.th/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ระบบบันทึกบัญชีของระบบบันทึกบัญชีของ อปท.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http://www.laas.go.th/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ระบบสารสนเทศการจัดการฐานข้อมูลเบี้ยยังชีพ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     (http://welfare.dla.go.th/)</a:t>
            </a:r>
          </a:p>
        </p:txBody>
      </p:sp>
    </p:spTree>
    <p:extLst>
      <p:ext uri="{BB962C8B-B14F-4D97-AF65-F5344CB8AC3E}">
        <p14:creationId xmlns:p14="http://schemas.microsoft.com/office/powerpoint/2010/main" val="40859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3B7A5E-414E-4655-A2A1-11D570F224F0}"/>
              </a:ext>
            </a:extLst>
          </p:cNvPr>
          <p:cNvSpPr/>
          <p:nvPr/>
        </p:nvSpPr>
        <p:spPr>
          <a:xfrm>
            <a:off x="352696" y="2129897"/>
            <a:ext cx="2599509" cy="8490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ระบบข้อมูลสารสนเทศทางการศึกษาท้องถิ่น </a:t>
            </a:r>
            <a:br>
              <a:rPr lang="th-TH" sz="2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ศูนย์พัฒนาเด็กเล็ก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0DE37-88CC-41C3-99C0-DD95E1BD949D}"/>
              </a:ext>
            </a:extLst>
          </p:cNvPr>
          <p:cNvSpPr/>
          <p:nvPr/>
        </p:nvSpPr>
        <p:spPr>
          <a:xfrm>
            <a:off x="3104605" y="2129897"/>
            <a:ext cx="2599509" cy="84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ระบบข้อมูลสารสนเทศทางการศึกษาท้องถิ่น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BC71E-22A2-40A6-B55D-AD77A2EFCF92}"/>
              </a:ext>
            </a:extLst>
          </p:cNvPr>
          <p:cNvSpPr/>
          <p:nvPr/>
        </p:nvSpPr>
        <p:spPr>
          <a:xfrm>
            <a:off x="5856514" y="2129897"/>
            <a:ext cx="2599509" cy="8490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ระบบสารสนเทศการจัดการฐานข้อมูลเบี้ยยังชีพของ อปท.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A2751-ED71-40B5-8F6D-0BDBB350CF96}"/>
              </a:ext>
            </a:extLst>
          </p:cNvPr>
          <p:cNvSpPr/>
          <p:nvPr/>
        </p:nvSpPr>
        <p:spPr>
          <a:xfrm>
            <a:off x="352696" y="3566811"/>
            <a:ext cx="2599509" cy="849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ระบบสารสนเทศเพื่อการวางแผนและประเมินผลของ อปท.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D9CC41-BA02-4CB9-81D1-E2C010916D4B}"/>
              </a:ext>
            </a:extLst>
          </p:cNvPr>
          <p:cNvSpPr/>
          <p:nvPr/>
        </p:nvSpPr>
        <p:spPr>
          <a:xfrm>
            <a:off x="3104605" y="3566811"/>
            <a:ext cx="2599509" cy="8490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ระบบข้อมูลกลางองค์กรปกครองส่วนท้องถิ่น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731CE-AE58-4A84-982D-19DFB95E2A29}"/>
              </a:ext>
            </a:extLst>
          </p:cNvPr>
          <p:cNvSpPr/>
          <p:nvPr/>
        </p:nvSpPr>
        <p:spPr>
          <a:xfrm>
            <a:off x="5856514" y="3566811"/>
            <a:ext cx="2599509" cy="849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ระบบบันทึกบัญชีขององค์กรปกครองส่วนท้องถิ่น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687F8-1A84-4316-B1BF-FA8FACCF4E04}"/>
              </a:ext>
            </a:extLst>
          </p:cNvPr>
          <p:cNvSpPr/>
          <p:nvPr/>
        </p:nvSpPr>
        <p:spPr>
          <a:xfrm>
            <a:off x="352696" y="5082490"/>
            <a:ext cx="2599509" cy="849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ระบบศูนย์ข้อมูลเลือกตั้งผู้บริหารสมาชิกสภาท้องถิ่น และทะเบียน อปท.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BB41C-39A9-4E40-A5CF-25030568F8A0}"/>
              </a:ext>
            </a:extLst>
          </p:cNvPr>
          <p:cNvSpPr/>
          <p:nvPr/>
        </p:nvSpPr>
        <p:spPr>
          <a:xfrm>
            <a:off x="3104605" y="5082490"/>
            <a:ext cx="2599509" cy="849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ระบบข้อมูลบุคลากร กรมส่งเสริมการปกครองท้องถิ่น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7044D-2104-4BDE-901F-F602EECB69BF}"/>
              </a:ext>
            </a:extLst>
          </p:cNvPr>
          <p:cNvSpPr/>
          <p:nvPr/>
        </p:nvSpPr>
        <p:spPr>
          <a:xfrm>
            <a:off x="5856514" y="5082490"/>
            <a:ext cx="2599509" cy="849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โปรแกรมแผนที่ภาษีและทะเบียนทรัพย์สิน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00AB7B-9823-4DCC-9AFE-29016742CE41}"/>
              </a:ext>
            </a:extLst>
          </p:cNvPr>
          <p:cNvSpPr txBox="1"/>
          <p:nvPr/>
        </p:nvSpPr>
        <p:spPr>
          <a:xfrm>
            <a:off x="252548" y="1685760"/>
            <a:ext cx="75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CCIS</a:t>
            </a:r>
            <a:endParaRPr lang="th-TH" sz="3200" b="1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5FE31-A830-41F2-9831-AB2E39C862A9}"/>
              </a:ext>
            </a:extLst>
          </p:cNvPr>
          <p:cNvSpPr txBox="1"/>
          <p:nvPr/>
        </p:nvSpPr>
        <p:spPr>
          <a:xfrm>
            <a:off x="3026227" y="168576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SIS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8612A-B23F-4F4D-A7AC-D3F86F5E8437}"/>
              </a:ext>
            </a:extLst>
          </p:cNvPr>
          <p:cNvSpPr txBox="1"/>
          <p:nvPr/>
        </p:nvSpPr>
        <p:spPr>
          <a:xfrm>
            <a:off x="5758679" y="1662304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 welfare 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5DBDDC-4596-43D9-BDE1-ACA5AACE0AF7}"/>
              </a:ext>
            </a:extLst>
          </p:cNvPr>
          <p:cNvSpPr txBox="1"/>
          <p:nvPr/>
        </p:nvSpPr>
        <p:spPr>
          <a:xfrm>
            <a:off x="252548" y="3128219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e-Plan</a:t>
            </a:r>
            <a:endParaRPr lang="th-TH" sz="3200" b="1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BE3051-FC45-4CA8-8F0F-EE06074DF534}"/>
              </a:ext>
            </a:extLst>
          </p:cNvPr>
          <p:cNvSpPr txBox="1"/>
          <p:nvPr/>
        </p:nvSpPr>
        <p:spPr>
          <a:xfrm>
            <a:off x="3026227" y="3128219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INFO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679637-EE8A-4A69-AD56-0F40C2D024E2}"/>
              </a:ext>
            </a:extLst>
          </p:cNvPr>
          <p:cNvSpPr txBox="1"/>
          <p:nvPr/>
        </p:nvSpPr>
        <p:spPr>
          <a:xfrm>
            <a:off x="5801173" y="3128219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e-LAAS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55DB8F-C4FF-4BCF-BDEF-04E162E52A1F}"/>
              </a:ext>
            </a:extLst>
          </p:cNvPr>
          <p:cNvSpPr txBox="1"/>
          <p:nvPr/>
        </p:nvSpPr>
        <p:spPr>
          <a:xfrm>
            <a:off x="252548" y="4654988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ELE</a:t>
            </a:r>
            <a:endParaRPr lang="th-TH" sz="3200" b="1" dirty="0">
              <a:solidFill>
                <a:schemeClr val="accent1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D84F46-6BB6-4D5C-975A-350815A53637}"/>
              </a:ext>
            </a:extLst>
          </p:cNvPr>
          <p:cNvSpPr txBox="1"/>
          <p:nvPr/>
        </p:nvSpPr>
        <p:spPr>
          <a:xfrm>
            <a:off x="3026227" y="4654988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LHR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512EB-9EA8-4651-A744-807A2A798FF7}"/>
              </a:ext>
            </a:extLst>
          </p:cNvPr>
          <p:cNvSpPr txBox="1"/>
          <p:nvPr/>
        </p:nvSpPr>
        <p:spPr>
          <a:xfrm>
            <a:off x="5801173" y="4654988"/>
            <a:ext cx="153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LTAX 3000</a:t>
            </a:r>
            <a:endParaRPr lang="th-TH" sz="3200" b="1" dirty="0">
              <a:solidFill>
                <a:schemeClr val="accent4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5596E9-9B71-4C03-B7D1-0D8D7A10B252}"/>
              </a:ext>
            </a:extLst>
          </p:cNvPr>
          <p:cNvSpPr/>
          <p:nvPr/>
        </p:nvSpPr>
        <p:spPr>
          <a:xfrm>
            <a:off x="9325884" y="2129897"/>
            <a:ext cx="2599509" cy="849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ระบบงาน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สถ.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28899D-74F2-465F-BBAA-2B50A7299C7D}"/>
              </a:ext>
            </a:extLst>
          </p:cNvPr>
          <p:cNvSpPr/>
          <p:nvPr/>
        </p:nvSpPr>
        <p:spPr>
          <a:xfrm>
            <a:off x="9325884" y="4481211"/>
            <a:ext cx="2599509" cy="849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ระบบงานสารบรรณ</a:t>
            </a:r>
            <a:b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อิเล็กทรอนิกส์ สถ.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6FA37C-BD0F-4A66-8FCB-F010C9C7FD61}"/>
              </a:ext>
            </a:extLst>
          </p:cNvPr>
          <p:cNvSpPr/>
          <p:nvPr/>
        </p:nvSpPr>
        <p:spPr>
          <a:xfrm>
            <a:off x="9325884" y="5656869"/>
            <a:ext cx="2599509" cy="8490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ระบบงาน 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Web conference 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สถ.</a:t>
            </a:r>
          </a:p>
        </p:txBody>
      </p:sp>
      <p:sp>
        <p:nvSpPr>
          <p:cNvPr id="26" name="สี่เหลี่ยมผืนผ้า 23">
            <a:extLst>
              <a:ext uri="{FF2B5EF4-FFF2-40B4-BE49-F238E27FC236}">
                <a16:creationId xmlns:a16="http://schemas.microsoft.com/office/drawing/2014/main" id="{FF2C7F0D-B266-4005-ADF0-04ECC4D94DB6}"/>
              </a:ext>
            </a:extLst>
          </p:cNvPr>
          <p:cNvSpPr/>
          <p:nvPr/>
        </p:nvSpPr>
        <p:spPr>
          <a:xfrm>
            <a:off x="0" y="0"/>
            <a:ext cx="12192000" cy="10396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" name="รูปภาพ 24">
            <a:extLst>
              <a:ext uri="{FF2B5EF4-FFF2-40B4-BE49-F238E27FC236}">
                <a16:creationId xmlns:a16="http://schemas.microsoft.com/office/drawing/2014/main" id="{0A8BCEAC-39F8-4F75-B98B-2B37AFC6D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7" y="15018"/>
            <a:ext cx="1620294" cy="162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978E66-4BE4-433C-9CC0-9C7985C15527}"/>
              </a:ext>
            </a:extLst>
          </p:cNvPr>
          <p:cNvSpPr/>
          <p:nvPr/>
        </p:nvSpPr>
        <p:spPr>
          <a:xfrm>
            <a:off x="9325884" y="3305554"/>
            <a:ext cx="2599509" cy="849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ระบบงาน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Intranet 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55B9A-AE20-457D-ABAF-044EB5A48945}"/>
              </a:ext>
            </a:extLst>
          </p:cNvPr>
          <p:cNvSpPr txBox="1"/>
          <p:nvPr/>
        </p:nvSpPr>
        <p:spPr>
          <a:xfrm>
            <a:off x="9246199" y="1103549"/>
            <a:ext cx="2690950" cy="87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ระบบสารสนเทศและฐานข้อมูลเพื่อสนับสนุนการปฏิบัติงาน สถ. </a:t>
            </a:r>
            <a:b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</a:b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และบริการประชาชน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15C9EA-6D4B-4746-BD5A-4669BC6AD068}"/>
              </a:ext>
            </a:extLst>
          </p:cNvPr>
          <p:cNvSpPr txBox="1"/>
          <p:nvPr/>
        </p:nvSpPr>
        <p:spPr>
          <a:xfrm>
            <a:off x="3165927" y="40951"/>
            <a:ext cx="5553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ระบบสารสนเทศ สถ. ในปัจจุบัน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69A0C8-A656-413D-9DF3-E2EF96FE5212}"/>
              </a:ext>
            </a:extLst>
          </p:cNvPr>
          <p:cNvCxnSpPr/>
          <p:nvPr/>
        </p:nvCxnSpPr>
        <p:spPr>
          <a:xfrm>
            <a:off x="9234443" y="1341633"/>
            <a:ext cx="0" cy="51643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26227" y="1224095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Adobe Gothic Std B" panose="020B0800000000000000" pitchFamily="34" charset="-128"/>
                <a:cs typeface="TH SarabunPSK" pitchFamily="34" charset="-34"/>
              </a:rPr>
              <a:t>ระบบสารสนเทศที่สนับสนุนการปฏิบัติงานของ อปท.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Adobe Gothic Std B" panose="020B0800000000000000" pitchFamily="34" charset="-128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23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3" y="3429001"/>
            <a:ext cx="11855117" cy="3092116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 (</a:t>
            </a: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Data) 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หมายถึงค่าความจริง ซึ่งแสดงถึงความเป็นจริงที่ปรากฏขึ้น</a:t>
            </a: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สารสนเทศ (</a:t>
            </a: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Information) 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หมายถึงกลุ่มข้อมูลที่ถูกจัดการตามกฎ </a:t>
            </a: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หรือถูกกำหนดความสัมพันธ์ เพื่อให้ข้อมูลเหล่านั้นเกิดประโยชน์</a:t>
            </a:r>
            <a:b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900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หรือมีความหมายเพิ่มมากขึ้น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357" y="2045369"/>
            <a:ext cx="10246895" cy="1383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600" b="1" u="sng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6600" b="1" u="sng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600" b="1" u="sng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สารสนเทศ และการจัดการ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4834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478505"/>
            <a:ext cx="11526253" cy="4138863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&gt;&gt;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ขบวนการ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Process)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หมายถึงการแปลงข้อมูลให้เปลี่ยนเป็นสารสนเทศ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หรือกล่าวได้ว่า ขบวนการคือกลุ่มของงานที่สัมพันธ์กัน เพื่อทำให้เกิด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ผลพธ์ตามที่ต้องการ 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 descr="http://irrigation.rid.go.th/rid15/ppn/Knowledge/Management%20Information%20Systems/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21" y="4671111"/>
            <a:ext cx="7603957" cy="1248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7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478505"/>
            <a:ext cx="11526253" cy="4138863"/>
          </a:xfrm>
        </p:spPr>
        <p:txBody>
          <a:bodyPr anchor="t"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การจัดการ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Management)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หมายถึงการบริหารอย่างมีระบบ 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ซึ่งประกอบด้วยการกำหนดเป้าหมายและ ทิศทางขององค์กรและการปฏิบัติ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 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เพื่อให้บรรลุเป้าหมายนั้น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ระบบ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System)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หมายถึงกลุ่มส่วนประกอบหรือระบบย่อยต่างๆ 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r>
              <a:rPr lang="en-US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ที่มีการทำงานร่วมกัน เพื่อให้ ประสบผลสำเร็จตามวัตถุประสงค์ที่ตั้งไว้ </a:t>
            </a: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377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478505"/>
            <a:ext cx="11526253" cy="4138863"/>
          </a:xfrm>
        </p:spPr>
        <p:txBody>
          <a:bodyPr anchor="t">
            <a:normAutofit/>
          </a:bodyPr>
          <a:lstStyle/>
          <a:p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2" descr="http://irrigation.rid.go.th/rid15/ppn/Knowledge/Management%20Information%20Systems/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09" y="2478506"/>
            <a:ext cx="7181260" cy="33929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41449" y="1098539"/>
            <a:ext cx="5796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ความสัมพันธ์ของส่วนต่างๆ ในระบบ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678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574757"/>
            <a:ext cx="11430001" cy="4138863"/>
          </a:xfrm>
        </p:spPr>
        <p:txBody>
          <a:bodyPr anchor="t">
            <a:normAutofit/>
          </a:bodyPr>
          <a:lstStyle/>
          <a:p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1449" y="1098539"/>
            <a:ext cx="44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ประเภทของระบบ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325" y="2255239"/>
            <a:ext cx="120315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ระบบอย่างง่าย(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Simple)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และระบบที่ซับซ้อน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Complex)</a:t>
            </a:r>
          </a:p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ระบบเปิด(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Open)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และระบบปิด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Close)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ระบบคงที่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Static)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และระบบเคลื่อนไหว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Dynamic)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ระบบที่ปรับเปลี่ยนได้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Adaptive)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และระบบที่ปรับเปลี่ยนไม่ได้ 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No adaptive)</a:t>
            </a:r>
            <a:br>
              <a:rPr lang="en-US" sz="4400" b="1" dirty="0">
                <a:latin typeface="TH SarabunPSK" pitchFamily="34" charset="-34"/>
                <a:cs typeface="TH SarabunPSK" pitchFamily="34" charset="-34"/>
              </a:rPr>
            </a:b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ระบบถาวร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Permanent)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และระบบชั่วคราว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Temporary)</a:t>
            </a:r>
          </a:p>
        </p:txBody>
      </p:sp>
    </p:spTree>
    <p:extLst>
      <p:ext uri="{BB962C8B-B14F-4D97-AF65-F5344CB8AC3E}">
        <p14:creationId xmlns:p14="http://schemas.microsoft.com/office/powerpoint/2010/main" val="294822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574757"/>
            <a:ext cx="11430001" cy="4138863"/>
          </a:xfrm>
        </p:spPr>
        <p:txBody>
          <a:bodyPr anchor="t">
            <a:normAutofit/>
          </a:bodyPr>
          <a:lstStyle/>
          <a:p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1449" y="1098539"/>
            <a:ext cx="475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ประสิทธิภาพของระบบ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073" y="2327428"/>
            <a:ext cx="11381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ประสิทธิภาพ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Efficiency)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คือการวัดสิ่งที่ถูกผลิตออกมา หารด้วย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สิ่งที่ถูกใช้ไป สามารถแบ่งช่วงจาก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0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ถึง 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100%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(ประสิทธิภาพ คือ ใช้งานได้)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&gt;&gt;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ประสิทธิผล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Effectiveness)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คือการวัดระดับการประสบผลสำเร็จตาม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เป้าหมายของระบบ สามารถคำนวณได้ด้วยการ หารสิ่งที่ได้รับจากการประสบผลสำเร็จจริง ด้วยเป้าหมายรวม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(ประสิทธิผล คือ ใช้งานได้ + ความยั่งยืน)</a:t>
            </a:r>
            <a:endParaRPr lang="en-US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451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73" y="2574757"/>
            <a:ext cx="11430001" cy="4138863"/>
          </a:xfrm>
        </p:spPr>
        <p:txBody>
          <a:bodyPr anchor="t">
            <a:normAutofit/>
          </a:bodyPr>
          <a:lstStyle/>
          <a:p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chemeClr val="accent5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180" y="1098539"/>
            <a:ext cx="9264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ความหมายและบทบาทของระบบสารสนเทศ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073" y="2616186"/>
            <a:ext cx="113818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ระบบสารสนเทศ (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Information System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4400" b="1" dirty="0">
                <a:latin typeface="TH SarabunPSK" pitchFamily="34" charset="-34"/>
                <a:cs typeface="TH SarabunPSK" pitchFamily="34" charset="-34"/>
              </a:rPr>
              <a:t>IS)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คือระบบแบบเฉพาะเจาะจงชนิดหนึ่ง ซึ่งอาจกล่าวได้ว่าเป็นกลุ่มของส่วนประกอบพื้นฐานต่างๆ ที่ทำงานเกี่ยวข้องกันในการเก็บ (นำเข้า)</a:t>
            </a:r>
            <a:r>
              <a:rPr lang="en-US" sz="44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จัดการ (ประมวลผล) </a:t>
            </a:r>
            <a:br>
              <a:rPr lang="en-US" sz="4400" dirty="0">
                <a:latin typeface="TH SarabunPSK" pitchFamily="34" charset="-34"/>
                <a:cs typeface="TH SarabunPSK" pitchFamily="34" charset="-34"/>
              </a:rPr>
            </a:br>
            <a:r>
              <a:rPr lang="th-TH" sz="4400" dirty="0">
                <a:latin typeface="TH SarabunPSK" pitchFamily="34" charset="-34"/>
                <a:cs typeface="TH SarabunPSK" pitchFamily="34" charset="-34"/>
              </a:rPr>
              <a:t>และเผยแพร่(แสดงผล) ข้อมูลและสารสนเทศและสนับสนุนกลไกลของผลสะท้อนกลับ เพื่อให้บรรลุตามวัตถุประสงค์</a:t>
            </a:r>
            <a:endParaRPr lang="en-US" sz="4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350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2865" y="1050413"/>
            <a:ext cx="9264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ส่วนประกอบของระบบสารสนเทศ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 descr="http://irrigation.rid.go.th/rid15/ppn/Knowledge/Management%20Information%20Systems/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44449"/>
            <a:ext cx="7531768" cy="2112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89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275</Words>
  <Application>Microsoft Office PowerPoint</Application>
  <PresentationFormat>แบบจอกว้าง</PresentationFormat>
  <Paragraphs>56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TH SarabunPSK</vt:lpstr>
      <vt:lpstr>Office Theme</vt:lpstr>
      <vt:lpstr>ความรู้เกี่ยวกับเทคโนโลยีสารสนเทศ</vt:lpstr>
      <vt:lpstr>&gt;&gt; ข้อมูล (Data) หมายถึงค่าความจริง ซึ่งแสดงถึงความเป็นจริงที่ปรากฏขึ้น  &gt;&gt; สารสนเทศ (Information) หมายถึงกลุ่มข้อมูลที่ถูกจัดการตามกฎ       หรือถูกกำหนดความสัมพันธ์ เพื่อให้ข้อมูลเหล่านั้นเกิดประโยชน์      หรือมีความหมายเพิ่มมากขึ้น  </vt:lpstr>
      <vt:lpstr>&gt;&gt;ขบวนการ (Process) หมายถึงการแปลงข้อมูลให้เปลี่ยนเป็นสารสนเทศ     หรือกล่าวได้ว่า ขบวนการคือกลุ่มของงานที่สัมพันธ์กัน เพื่อทำให้เกิด     ผลพธ์ตามที่ต้องการ  </vt:lpstr>
      <vt:lpstr>&gt;&gt; การจัดการ (Management) หมายถึงการบริหารอย่างมีระบบ       ซึ่งประกอบด้วยการกำหนดเป้าหมายและ ทิศทางขององค์กรและการปฏิบัติ       เพื่อให้บรรลุเป้าหมายนั้น  &gt;&gt; ระบบ (System) หมายถึงกลุ่มส่วนประกอบหรือระบบย่อยต่างๆ      ที่มีการทำงานร่วมกัน เพื่อให้ ประสบผลสำเร็จตามวัตถุประสงค์ที่ตั้งไว้ </vt:lpstr>
      <vt:lpstr> </vt:lpstr>
      <vt:lpstr> </vt:lpstr>
      <vt:lpstr> 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User</cp:lastModifiedBy>
  <cp:revision>16</cp:revision>
  <dcterms:created xsi:type="dcterms:W3CDTF">2018-09-11T02:34:45Z</dcterms:created>
  <dcterms:modified xsi:type="dcterms:W3CDTF">2021-03-24T04:13:06Z</dcterms:modified>
</cp:coreProperties>
</file>