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7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349" r:id="rId9"/>
    <p:sldId id="262" r:id="rId10"/>
    <p:sldId id="266" r:id="rId11"/>
    <p:sldId id="267" r:id="rId12"/>
    <p:sldId id="268" r:id="rId13"/>
    <p:sldId id="274" r:id="rId14"/>
    <p:sldId id="276" r:id="rId15"/>
    <p:sldId id="275" r:id="rId16"/>
    <p:sldId id="277" r:id="rId17"/>
    <p:sldId id="279" r:id="rId18"/>
    <p:sldId id="348" r:id="rId19"/>
    <p:sldId id="269" r:id="rId20"/>
    <p:sldId id="270" r:id="rId21"/>
    <p:sldId id="280" r:id="rId22"/>
    <p:sldId id="272" r:id="rId23"/>
    <p:sldId id="284" r:id="rId24"/>
    <p:sldId id="273" r:id="rId25"/>
    <p:sldId id="281" r:id="rId26"/>
    <p:sldId id="282" r:id="rId27"/>
    <p:sldId id="283" r:id="rId28"/>
    <p:sldId id="285" r:id="rId29"/>
    <p:sldId id="288" r:id="rId30"/>
    <p:sldId id="291" r:id="rId31"/>
    <p:sldId id="289" r:id="rId32"/>
    <p:sldId id="290" r:id="rId33"/>
    <p:sldId id="292" r:id="rId34"/>
    <p:sldId id="293" r:id="rId35"/>
    <p:sldId id="294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8" r:id="rId57"/>
    <p:sldId id="319" r:id="rId58"/>
    <p:sldId id="320" r:id="rId59"/>
    <p:sldId id="321" r:id="rId60"/>
    <p:sldId id="322" r:id="rId61"/>
    <p:sldId id="324" r:id="rId62"/>
    <p:sldId id="325" r:id="rId63"/>
    <p:sldId id="323" r:id="rId64"/>
    <p:sldId id="326" r:id="rId65"/>
    <p:sldId id="327" r:id="rId66"/>
    <p:sldId id="328" r:id="rId67"/>
    <p:sldId id="329" r:id="rId68"/>
    <p:sldId id="331" r:id="rId69"/>
    <p:sldId id="330" r:id="rId70"/>
    <p:sldId id="332" r:id="rId71"/>
    <p:sldId id="333" r:id="rId72"/>
    <p:sldId id="334" r:id="rId73"/>
    <p:sldId id="335" r:id="rId74"/>
    <p:sldId id="336" r:id="rId75"/>
    <p:sldId id="350" r:id="rId76"/>
    <p:sldId id="338" r:id="rId77"/>
    <p:sldId id="339" r:id="rId78"/>
    <p:sldId id="341" r:id="rId79"/>
    <p:sldId id="340" r:id="rId80"/>
    <p:sldId id="342" r:id="rId81"/>
    <p:sldId id="343" r:id="rId82"/>
    <p:sldId id="344" r:id="rId83"/>
    <p:sldId id="345" r:id="rId84"/>
    <p:sldId id="346" r:id="rId85"/>
    <p:sldId id="347" r:id="rId86"/>
  </p:sldIdLst>
  <p:sldSz cx="12190413" cy="6858000"/>
  <p:notesSz cx="6802438" cy="99345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BA97"/>
    <a:srgbClr val="CF9F6F"/>
    <a:srgbClr val="ECE7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157E6-CFA2-4ACC-A981-AACB5E959C3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DB029-08C6-4D3F-9BC7-F8D0415B95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704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017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3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08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800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985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072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9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14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986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316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708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23/03/64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461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-17000" r="6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06574" y="1628800"/>
            <a:ext cx="11305256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th-TH" b="1" dirty="0"/>
            </a:br>
            <a:r>
              <a:rPr lang="th-TH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พระราชบัญญัติสภาตำบลและองค์การบริหารส่วนตำบล พ.ศ. 2537 </a:t>
            </a:r>
            <a:br>
              <a:rPr lang="th-TH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และที่แก้ไขเพิ่มเติมถึง (ฉบับที่ </a:t>
            </a:r>
            <a:r>
              <a:rPr lang="en-US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6</a:t>
            </a:r>
            <a:r>
              <a:rPr lang="th-TH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พ.ศ. 2552</a:t>
            </a:r>
            <a:br>
              <a:rPr lang="en-US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sz="49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3642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2678" y="1196752"/>
            <a:ext cx="5917733" cy="99412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การจัดการเลือกตั้ง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492896"/>
            <a:ext cx="9158093" cy="2160240"/>
          </a:xfrm>
          <a:prstGeom prst="snip2DiagRect">
            <a:avLst/>
          </a:prstGeom>
          <a:solidFill>
            <a:srgbClr val="DDBA97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anchor="ctr">
            <a:normAutofit fontScale="92500"/>
          </a:bodyPr>
          <a:lstStyle/>
          <a:p>
            <a:pPr marL="0" indent="0" algn="thaiDist">
              <a:buNone/>
            </a:pPr>
            <a:r>
              <a:rPr lang="th-TH" dirty="0"/>
              <a:t>   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ให้</a:t>
            </a:r>
            <a:r>
              <a:rPr lang="th-TH" sz="3600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จัดให้มีการเลือกตั้งสมาชิกซึ่งได้รับเลือกตั้งตามหลักเกณฑ์และวิธีการที่กำหนดในระเบียบกระทรวงมหาดไทย (มาตรา ๑๐)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3544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2598" y="692696"/>
            <a:ext cx="7501909" cy="850106"/>
          </a:xfrm>
          <a:prstGeom prst="flowChartTerminator">
            <a:avLst/>
          </a:prstGeom>
          <a:solidFill>
            <a:srgbClr val="ECE786"/>
          </a:solidFill>
        </p:spPr>
        <p:txBody>
          <a:bodyPr>
            <a:normAutofit fontScale="90000"/>
          </a:bodyPr>
          <a:lstStyle/>
          <a:p>
            <a:r>
              <a:rPr lang="th-TH" dirty="0"/>
              <a:t>สมาชิกสภาตำบล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14686" y="1844824"/>
            <a:ext cx="9446125" cy="4525963"/>
          </a:xfrm>
          <a:solidFill>
            <a:srgbClr val="DDBA97"/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สมาชิกซึ่งได้รับเลือกตั้งมีวาระคราวละสี่ปีนับแต่วันเลือกตั้ง กรณีดำรงตำแหน่งครบวาระแล้ว แต่ยังไม่มีการเลือกตั้งขึ้นใหม่ ให้สมาชิกโดยตำแหน่งปฏิบัติหน้าที่ได้ต่อไป (มาตรา ๑๑)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นอกจากการพ้นจากตำแหน่งตามวาระ สมาชิกซึ่งได้รับเลือกตั้งพ้นจากตำแหน่งด้วยเหตุใดเหตุหนึ่ง (มาตรา ๑๒) ดังต่อไปนี้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	(๑) ตาย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	(๒) ลาออกโดยยื่นหนังสือลาออกต่อ</a:t>
            </a:r>
            <a:r>
              <a:rPr lang="th-TH" dirty="0" err="1"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marL="0" indent="0" algn="thaiDist">
              <a:buNone/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	(๓) มีการยุบสภาตำบล</a:t>
            </a:r>
            <a:r>
              <a:rPr lang="en-US" dirty="0">
                <a:latin typeface="TH SarabunIT๙" pitchFamily="34" charset="-34"/>
                <a:cs typeface="TH SarabunIT๙" pitchFamily="34" charset="-34"/>
              </a:rPr>
              <a:t>		</a:t>
            </a:r>
            <a:r>
              <a:rPr lang="en-US" dirty="0"/>
              <a:t>	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23868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0669" y="1600201"/>
            <a:ext cx="9505057" cy="4525963"/>
          </a:xfrm>
          <a:solidFill>
            <a:srgbClr val="DDBA97"/>
          </a:solidFill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(๔) เป็นผู้มีส่วนได้เสียทางตรงหรือทางอ้อมในสัญญากับสภาตำบล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ที่ตนดำรงตำแหน่งหรือในกิจการที่กระทำให้แก่สภาตำบลนั้น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(๕) สภาตำบลมีมติให้พ้นจากตำแหน่งโดยเห็นว่ามีความประพฤติ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ในทางที่จะนำมาซึ่งความเสื่อมเสียประโยชน์ของตำบลด้วยคะแนนเสียงไม่น้อยกว่า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ใน 3 ของสมาชิกทั้งหมดเท่าที่มีอยู่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(๖)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สั่งให้พ้นจากตำแหน่ง เนื่องจากขาดคุณสมบัติหรือมีลักษณะต้องห้ามหรือมิได้อยู่ประจำในหมู่บ้านที่ติดต่อกันเกินหกเดือน หรือขาดการประชุมสภาติดต่อกันสามครั้งโดยไม่มีเหตุผลสมควร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(๗) ผวจ.สั่งให้พ้นจากตำแหน่ง เนื่องจากบกพร่องในทางความประพฤติ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th-TH" dirty="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622598" y="620688"/>
            <a:ext cx="7501909" cy="850106"/>
          </a:xfrm>
          <a:prstGeom prst="flowChartTerminator">
            <a:avLst/>
          </a:prstGeom>
          <a:solidFill>
            <a:srgbClr val="ECE786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/>
              <a:t>สมาชิกสภาตำบล (ต่อ)</a:t>
            </a:r>
          </a:p>
        </p:txBody>
      </p:sp>
    </p:spTree>
    <p:extLst>
      <p:ext uri="{BB962C8B-B14F-4D97-AF65-F5344CB8AC3E}">
        <p14:creationId xmlns:p14="http://schemas.microsoft.com/office/powerpoint/2010/main" val="3105439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5701709" cy="850106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การเลือกตั้งสมาชิกสภาตำบล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58703" y="2132856"/>
            <a:ext cx="9289032" cy="3384376"/>
          </a:xfrm>
          <a:solidFill>
            <a:srgbClr val="ECE786"/>
          </a:solidFill>
        </p:spPr>
        <p:txBody>
          <a:bodyPr anchor="ctr">
            <a:normAutofit/>
          </a:bodyPr>
          <a:lstStyle/>
          <a:p>
            <a:pPr algn="thaiDist"/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เมื่อตำแหน่งสมาชิกซึ่งได้รับเลือกตั้งว่างลงเพราะครบวาระ </a:t>
            </a:r>
            <a:b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ให้มีการเลือกตั้งภายใน45 วัน นับแต่วันครบวาระ (มาตรา ๑๓) </a:t>
            </a:r>
          </a:p>
          <a:p>
            <a:pPr algn="thaiDist"/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กรณีว่างลงเพราะเหตุอื่น ให้มีการเลือกตั้งแทนตำแหน่งที่ว่าง</a:t>
            </a:r>
            <a:b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60 วัน นับแต่วันที่ตำแหน่งว่าง สมาชิกผู้ได้รับเลือกตั้งแทน</a:t>
            </a:r>
            <a:b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ให้อยู่ในตำแหน่งเท่าวาระที่เหลืออยู่ของผู้ซึ่งตนแทน (มาตรา ๑๔) 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2041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0670" y="1844824"/>
            <a:ext cx="9793088" cy="41764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เมื่อมีการยุบรวมเขตหมู่บ้าน สมาชิกซึ่งได้รับเลือกตั้งของหมู่บ้าน</a:t>
            </a:r>
            <a:b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ที่ถูกยุบรวมยังคงเป็นสมาชิกต่อไปจนกว่าสมาชิกภาพจะสิ้นสุดลง  </a:t>
            </a:r>
          </a:p>
          <a:p>
            <a:pPr algn="thaiDist"/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เมื่อมีการแยกพื้นที่บางส่วนเป็นหมู่บ้านใหม่  สมาชิกซึ่งได้รับเลือกตั้ง</a:t>
            </a:r>
            <a:b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ของหมู่บ้านเดิมยังคงเป็นสมาชิกอยู่ต่อไป จนกว่าสมาชิกภาพจะสิ้นสุดลง </a:t>
            </a:r>
          </a:p>
          <a:p>
            <a:pPr algn="thaiDist"/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sz="3600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.จัดให้มีการเลือกตั้งให้ครบตามจำนวนที่กฎหมายกำหนด </a:t>
            </a:r>
            <a:b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60 วัน นับแต่วันที่ประกาศตั้งหมู่บ้านใหม่ (มาตรา ๑๕)	</a:t>
            </a:r>
          </a:p>
          <a:p>
            <a:endParaRPr lang="th-TH" dirty="0"/>
          </a:p>
        </p:txBody>
      </p:sp>
      <p:sp>
        <p:nvSpPr>
          <p:cNvPr id="4" name="รูปห้าเหลี่ยม 3"/>
          <p:cNvSpPr/>
          <p:nvPr/>
        </p:nvSpPr>
        <p:spPr>
          <a:xfrm>
            <a:off x="0" y="908720"/>
            <a:ext cx="515910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การยุบ/รวม/แยกเขตหมู่บ้าน</a:t>
            </a:r>
          </a:p>
        </p:txBody>
      </p:sp>
    </p:spTree>
    <p:extLst>
      <p:ext uri="{BB962C8B-B14F-4D97-AF65-F5344CB8AC3E}">
        <p14:creationId xmlns:p14="http://schemas.microsoft.com/office/powerpoint/2010/main" val="3728212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980728"/>
            <a:ext cx="5845725" cy="92211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ประธานและรองประธานสภาตำบล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0670" y="2132856"/>
            <a:ext cx="9590141" cy="3816424"/>
          </a:xfrm>
          <a:prstGeom prst="snip2DiagRect">
            <a:avLst/>
          </a:prstGeom>
          <a:solidFill>
            <a:srgbClr val="DDBA97"/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กำนันเป็นประธานสภาตำบล มีรองประธานหนึ่งคนซึ่ง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แต่งตั้งจากสมาชิกตามมติของสภาตำบล รองประธานมีวาระการดำรงตำแหน่งคราวละสี่ปี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รองประธานสภาพ้นจากตำแหน่งก่อนครบวาระ เมื่อ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(๑) ลาออกโดยยื่นหนังสือลาออกต่อ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ถือว่าพ้นจากตำแหน่งนับแต่วัน	ลาออก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(๒) พ้นจากตำแหน่งสมาชิกสภาตำบลตามมาตรา ๑๒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488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21963" y="692696"/>
            <a:ext cx="4261549" cy="936104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การทำหน้าที่ประธานสภา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1844824"/>
            <a:ext cx="9073008" cy="324036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pPr algn="thaiDist">
              <a:spcBef>
                <a:spcPts val="0"/>
              </a:spcBef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ประธานสภาตำบลเป็นผู้เรียกประชุมและมีหน้าที่ดำเนินการประชุมสภาตำบล </a:t>
            </a:r>
          </a:p>
          <a:p>
            <a:pPr algn="thaiDist">
              <a:spcBef>
                <a:spcPts val="0"/>
              </a:spcBef>
            </a:pPr>
            <a:r>
              <a:rPr lang="th-TH" dirty="0">
                <a:latin typeface="TH SarabunIT๙" pitchFamily="34" charset="-34"/>
                <a:cs typeface="TH SarabunIT๙" pitchFamily="34" charset="-34"/>
              </a:rPr>
              <a:t>รองประธานมีหน้าที่กระทำกิจการแทนประธานเมื่อประธานไม่อยู่ในที่ประชุมหรือไม่อาจปฏิบัติหน้าที่ได้ หรือตามที่ประธานมอบหมาย </a:t>
            </a:r>
          </a:p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กรณีประธานและรองประธานไม่อยู่ในที่ประชุมให้สมาชิกที่มาประชุมเลือกกันเองเป็นประธานในการประชุมคราวนั้น (มาตรา 17)</a:t>
            </a:r>
          </a:p>
        </p:txBody>
      </p:sp>
    </p:spTree>
    <p:extLst>
      <p:ext uri="{BB962C8B-B14F-4D97-AF65-F5344CB8AC3E}">
        <p14:creationId xmlns:p14="http://schemas.microsoft.com/office/powerpoint/2010/main" val="3981896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984" y="908720"/>
            <a:ext cx="4909621" cy="936104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เลขานุการสภาตำบล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132856"/>
            <a:ext cx="9001000" cy="3456385"/>
          </a:xfrm>
          <a:prstGeom prst="snip2DiagRect">
            <a:avLst/>
          </a:prstGeom>
          <a:solidFill>
            <a:srgbClr val="ECE786"/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สภาตำบลมีเลขานุการคนหนึ่งซึ่งแต่งตั้งจากข้าราชการที่ปฏิบัติ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งานในตำบลนั้นหรือจากบุคคลอื่นที่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ให้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เป็นผู้แต่งตั้งและถอดถอนเลขานุการตามมติของสภาตำบล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(มาตรา ๑๙) เลขานุการมีหน้าที่รับผิดชอบงานธุรการและการจัดการประชุมและงานอื่นใดตามที่สภาตำบลมอบหมาย (มาตรา ๒๐)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16421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78782" y="2132856"/>
            <a:ext cx="7933957" cy="2664296"/>
          </a:xfrm>
          <a:prstGeom prst="flowChartDocument">
            <a:avLst/>
          </a:prstGeom>
          <a:solidFill>
            <a:srgbClr val="DDBA97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h-TH" sz="4000" dirty="0">
                <a:cs typeface="+mj-cs"/>
              </a:rPr>
              <a:t> </a:t>
            </a:r>
          </a:p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ส่วนที่ ๒ อำนาจหน้าที่ของสภาตำบล</a:t>
            </a:r>
          </a:p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(มาตรา 22 – มาตรา 28)</a:t>
            </a:r>
            <a:endParaRPr lang="en-US" sz="4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7281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476672"/>
            <a:ext cx="4981629" cy="79208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br>
              <a:rPr lang="th-TH" dirty="0"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อำนาจหน้าที่ของสภาตำบล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630710" y="1539636"/>
            <a:ext cx="9073008" cy="1152128"/>
          </a:xfrm>
          <a:prstGeom prst="rect">
            <a:avLst/>
          </a:prstGeom>
          <a:solidFill>
            <a:srgbClr val="ECE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74726" y="1719656"/>
            <a:ext cx="871296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(๑) พัฒนาตำบลตามแผนงานโครงการและงบประมาณ</a:t>
            </a:r>
            <a:endParaRPr lang="th-TH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630710" y="2860220"/>
            <a:ext cx="9073008" cy="1152128"/>
          </a:xfrm>
          <a:prstGeom prst="rect">
            <a:avLst/>
          </a:prstGeom>
          <a:solidFill>
            <a:srgbClr val="ECE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74726" y="3040240"/>
            <a:ext cx="871296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(๒) เสนอแนะส่วนราชการในการบริหารราชการและพัฒนาตำบล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630710" y="4149080"/>
            <a:ext cx="9073008" cy="1256215"/>
          </a:xfrm>
          <a:prstGeom prst="rect">
            <a:avLst/>
          </a:prstGeom>
          <a:solidFill>
            <a:srgbClr val="ECE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774726" y="4293096"/>
            <a:ext cx="8712968" cy="932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(๓) ปฏิบัติหน้าที่ของคณะกรรมการตำบลตามกฎหมายว่าด้วยลักษณะ</a:t>
            </a:r>
            <a:b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ปกครองท้องที่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94706" y="5557695"/>
            <a:ext cx="9073008" cy="1152128"/>
          </a:xfrm>
          <a:prstGeom prst="rect">
            <a:avLst/>
          </a:prstGeom>
          <a:solidFill>
            <a:srgbClr val="ECE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810730" y="5737715"/>
            <a:ext cx="871296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(๔) หน้าที่อื่นตามที่กฎหมายกำหนด</a:t>
            </a:r>
            <a:endParaRPr lang="en-US" sz="32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380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7319342" cy="86409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การมีผลใช้บังคับ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02718" y="2348880"/>
            <a:ext cx="8928992" cy="3168352"/>
          </a:xfrm>
          <a:prstGeom prst="snip2DiagRect">
            <a:avLst/>
          </a:prstGeom>
          <a:solidFill>
            <a:srgbClr val="CF9F6F"/>
          </a:solidFill>
        </p:spPr>
        <p:txBody>
          <a:bodyPr anchor="ctr">
            <a:normAutofit/>
          </a:bodyPr>
          <a:lstStyle/>
          <a:p>
            <a:pPr marL="0" indent="0" algn="thaiDist">
              <a:buNone/>
            </a:pPr>
            <a:endParaRPr lang="th-TH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ประกาศในราชกิจจา</a:t>
            </a:r>
            <a:r>
              <a:rPr lang="th-TH" sz="3600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เมื่อวันที่ 2 ธันวาคม 2537 มีผลใช้บังคับเมื่อพ้นกำหนด 90 วัน นับแต่วันประกาศในราชกิจจา</a:t>
            </a:r>
            <a:r>
              <a:rPr lang="th-TH" sz="3600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จึงมีผลใช้บังคับวันที่ 2 มีนาคม 2538 (มาตรา 2)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1493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64704"/>
            <a:ext cx="5989741" cy="85010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อำนาจหน้าที่ที่สภาตำบลอาจทำ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58702" y="1916832"/>
            <a:ext cx="9577064" cy="4176464"/>
          </a:xfrm>
          <a:prstGeom prst="snip1Rect">
            <a:avLst/>
          </a:prstGeom>
          <a:solidFill>
            <a:srgbClr val="DDBA97"/>
          </a:solidFill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(๑) จัดให้มีน้ำเพื่อการอุปโภค บริโภค และการเกษตร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(๒) จัดให้มีและบำรุงรักษาทางน้ำและทางบก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(๓) จัดให้มีและรักษาทางระบายน้ำ และรักษาความสะอาดของถนน ทางน้ำ ทางเดิน และที่สาธารณะ รวมทั้งการกำจัดมูลฝอยและสิ่งปฏิกูล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(๔) คุ้มครองดูแลและบำรุงรักษาทรัพยากรธรรมชาติและสิ่งแวดล้อม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(๕) บำรุงและส่งเสริมการประกอบอาชีพของราษฎร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(๖) ส่งเสริมการพัฒนาสตรี เด็ก เยาวชน ผู้สูงอายุ และผู้พิการ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22418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6137" y="980728"/>
            <a:ext cx="6061749" cy="936104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การปฏิบัติหน้าที่ของสภาตำบล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132856"/>
            <a:ext cx="9336300" cy="3456384"/>
          </a:xfrm>
          <a:prstGeom prst="snip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ประธานสภาตำบลเป็นผู้รับผิดชอบดำเนินกิจการตามมติของสภาตำบล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ในการทำนิติกรรมของสภาตำบล สภาอาจมอบหมายให้สมาชิกดำเนินกิจการแทนเฉพาะกรณีได้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 เลขานุการและสมาชิกอีกหนึ่งคนร่วมกันมีอำนาจกระทำการแทนสภาตำบลตามระเบียบกระทรวงมหาดไทย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82495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719" y="1124744"/>
            <a:ext cx="6205765" cy="778098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การทำกิจการนอกเขตของสภาตำบล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2132856"/>
            <a:ext cx="9361040" cy="3168352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ต้องได้รับความเห็นชอบจาก ผวจ.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ต้องได้รับความยินยอมจากสภาตำบล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หรือหน่วยการบริหารราชการส่วนท้องถิ่นที่เกี่ยวข้อง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เป็นกิจการที่จำเป็นต้องทำและเป็นการเกี่ยวเนื่องกับกิจการที่อยู่ในอำนาจหน้าที่ของตน 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710" y="5589240"/>
            <a:ext cx="1331640" cy="887760"/>
          </a:xfrm>
          <a:prstGeom prst="rect">
            <a:avLst/>
          </a:prstGeom>
        </p:spPr>
      </p:pic>
      <p:pic>
        <p:nvPicPr>
          <p:cNvPr id="2050" name="Picture 2" descr="à¸ªà¸±à¸à¸§à¹, à¸à¸²à¸£à¹à¸à¸¹à¸, à¸ªà¸µà¹à¸à¸µà¸¢à¸§, à¸¡à¸µà¸à¸§à¸²à¸¡à¸ªà¸¸à¸, à¸à¸¸à¸à¸ à¸²à¸à¸ªà¸¹à¸, à¹à¸à¹à¸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894" y="5684912"/>
            <a:ext cx="118813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à¸ªà¸±à¸à¸§à¹, à¸à¸²à¸£à¹à¸à¸¹à¸, à¸ªà¸µà¹à¸à¸µà¸¢à¸§, à¸¡à¸µà¸à¸§à¸²à¸¡à¸ªà¸¸à¸, à¸à¸¸à¸à¸ à¸²à¸à¸ªà¸¹à¸, à¹à¸à¹à¸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54" y="5828928"/>
            <a:ext cx="97210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32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494806" y="2492896"/>
            <a:ext cx="7141869" cy="2088232"/>
          </a:xfrm>
          <a:prstGeom prst="flowChartDocumen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ส่วนที่ 3 รายได้และรายจ่ายของสภาตำบล</a:t>
            </a:r>
          </a:p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29 – มาตรา 37)</a:t>
            </a:r>
          </a:p>
        </p:txBody>
      </p:sp>
    </p:spTree>
    <p:extLst>
      <p:ext uri="{BB962C8B-B14F-4D97-AF65-F5344CB8AC3E}">
        <p14:creationId xmlns:p14="http://schemas.microsoft.com/office/powerpoint/2010/main" val="1227547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4837613" cy="77809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>
            <a:normAutofit fontScale="90000"/>
          </a:bodyPr>
          <a:lstStyle/>
          <a:p>
            <a:br>
              <a:rPr lang="th-TH" b="1" dirty="0"/>
            </a:br>
            <a:r>
              <a:rPr lang="th-TH" b="1" dirty="0"/>
              <a:t>รายได้ของสภาตำบล </a:t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34566" y="1988840"/>
            <a:ext cx="11593288" cy="3816424"/>
          </a:xfrm>
          <a:prstGeom prst="round2DiagRect">
            <a:avLst/>
          </a:prstGeom>
          <a:solidFill>
            <a:srgbClr val="DDBA97"/>
          </a:solidFill>
        </p:spPr>
        <p:txBody>
          <a:bodyPr>
            <a:normAutofit lnSpcReduction="10000"/>
          </a:bodyPr>
          <a:lstStyle/>
          <a:p>
            <a:r>
              <a:rPr lang="th-TH" dirty="0"/>
              <a:t>  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สภาตำบลมีรายได้ซึ่ง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จัดสรรให้ตามหลักเกณฑ์ที่กระทรวงมหาดไทยกำหนด (มาตรา ๒๙) ดังนี้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(๑) ภาษีบำรุงท้องที่ ภาษีโรงเรือนและที่ดิน ภาษีป้าย อากรการฆ่าสัตว์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(๒) ค่าธรรมเนียม ค่าใบอนุญาต และค่าปรับ ตามที่กฎหมายกำหนด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(๓) ค่าธรรมเนียมใบอนุญาตการพนัน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(๔) ภาษีมูลค่าเพิ่ม และภาษีธุรกิจ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(๕) ภาษีสุรา และภาษีสรรพสามิต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(๖) ภาษีและค่าธรรมเนียมรถยนต์และล้อเลื่อน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3500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48680"/>
            <a:ext cx="5053637" cy="850106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รายได้ของสภาตำบล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58702" y="1484784"/>
            <a:ext cx="9590141" cy="50405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 fontScale="92500" lnSpcReduction="10000"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ทุกปีงบประมาณให้รัฐบาลจัดสรรให้สภาเป็นเงินอุดหนุน (มาตรา 30)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สภาตำบลอาจมีรายได้ (มาตรา 31) จาก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(๑) ทรัพย์สินของสภาตำบล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(๒) สาธารณูปโภคของสภาตำบล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(๓) เงินและทรัพย์สินที่มีผู้อุทิศให้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(๔) เงินอุดหนุนและรายได้อื่นที่รัฐบาลหรือหน่วยงานของรัฐจัดสรรให้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(๕) รายได้อื่นที่มีกฎหมายกำหนด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รายได้ของสภาตำบลได้รับยกเว้นไม่ต้องเสียภาษี โดยตราเป็นพระราชกฤษฎีกาตาม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ประมวลรัษฎากร และไม่ต้องนำส่งคลังเป็นรายได้แผ่นดิน (มาตรา ๓๒)</a:t>
            </a:r>
          </a:p>
        </p:txBody>
      </p:sp>
    </p:spTree>
    <p:extLst>
      <p:ext uri="{BB962C8B-B14F-4D97-AF65-F5344CB8AC3E}">
        <p14:creationId xmlns:p14="http://schemas.microsoft.com/office/powerpoint/2010/main" val="2051804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268760"/>
            <a:ext cx="6120680" cy="70609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br>
              <a:rPr lang="th-TH" b="1" dirty="0"/>
            </a:br>
            <a:r>
              <a:rPr lang="th-TH" b="1" dirty="0"/>
              <a:t>รายจ่ายของสภาตำบล </a:t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8662" y="2204864"/>
            <a:ext cx="9937104" cy="3672408"/>
          </a:xfrm>
          <a:prstGeom prst="snip2DiagRect">
            <a:avLst/>
          </a:prstGeom>
          <a:solidFill>
            <a:srgbClr val="DDBA97"/>
          </a:solidFill>
        </p:spPr>
        <p:txBody>
          <a:bodyPr anchor="ctr"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เงินเดือน, ค่าจ้าง, เงินค่าตอบแทนอื่น ๆ, ค่าใช้สอย, ค่าวัสดุ, ค่าครุภัณฑ์,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ค่าที่ดิน สิ่งก่อสร้าง และทรัพย์สินอื่น ๆ, ค่าสาธารณูปโภค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เงินอุดหนุนหน่วยงานอื่น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รายจ่ายอื่นตามข้อผูกพัน หรือตามที่มีกฎหมายหรือระเบียบกระทรวงมหาดไทยกำหนดไว้ (มาตรา ๓๓) </a:t>
            </a:r>
          </a:p>
        </p:txBody>
      </p:sp>
    </p:spTree>
    <p:extLst>
      <p:ext uri="{BB962C8B-B14F-4D97-AF65-F5344CB8AC3E}">
        <p14:creationId xmlns:p14="http://schemas.microsoft.com/office/powerpoint/2010/main" val="2829293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5269661" cy="864096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งบประมาณรายจ่าย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204864"/>
            <a:ext cx="9145016" cy="3672408"/>
          </a:xfrm>
          <a:prstGeom prst="round2DiagRect">
            <a:avLst/>
          </a:prstGeom>
          <a:solidFill>
            <a:srgbClr val="ECE786"/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งบประมาณรายจ่ายประจำปีและงบประมาณรายจ่ายเพิ่มเติมให้จัดทำ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เป็นข้อบังคับตามระเบียบที่กระทรวงมหาดไทยกำหนด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เมื่อสภาตำบลจัดทำร่างข้อบังคับงบประมาณรายจ่ายเสร็จแล้ว ให้เสนอ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เพื่ออนุมัติ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กรณีข้อบังคับงบประมาณรายจ่ายออกไม่ทันปีใหม่ ให้ใช้ข้อบังคับงบประมาณรายจ่ายประจำปีก่อนนั้นไปพลางก่อน</a:t>
            </a:r>
          </a:p>
        </p:txBody>
      </p:sp>
    </p:spTree>
    <p:extLst>
      <p:ext uri="{BB962C8B-B14F-4D97-AF65-F5344CB8AC3E}">
        <p14:creationId xmlns:p14="http://schemas.microsoft.com/office/powerpoint/2010/main" val="1658703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66814" y="2348880"/>
            <a:ext cx="6781829" cy="1972815"/>
          </a:xfrm>
          <a:prstGeom prst="flowChartDocumen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4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ส่วนที่ 4 การกำกับดูแลสภาตำบล </a:t>
            </a:r>
            <a:br>
              <a:rPr lang="th-TH" sz="44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44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38 – มาตรา 39)</a:t>
            </a:r>
          </a:p>
        </p:txBody>
      </p:sp>
    </p:spTree>
    <p:extLst>
      <p:ext uri="{BB962C8B-B14F-4D97-AF65-F5344CB8AC3E}">
        <p14:creationId xmlns:p14="http://schemas.microsoft.com/office/powerpoint/2010/main" val="2711274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3758" y="980728"/>
            <a:ext cx="6925845" cy="792088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การกำกับดูแลสภาตำบล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0670" y="1916832"/>
            <a:ext cx="9792337" cy="432048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 lnSpcReduction="10000"/>
          </a:bodyPr>
          <a:lstStyle/>
          <a:p>
            <a:pPr algn="thaiDist"/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มีอำนาจกำกับดูแลการปฏิบัติหน้าที่ของสภาตำบลให้เป็นไป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ตามกฎหมายและระเบียบข้อบังคับของทางราชการ</a:t>
            </a:r>
          </a:p>
          <a:p>
            <a:pPr algn="thaiDist"/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มีอำนาจยับยั้งการดำเนินการของสภาตำบลที่ไม่ชอบด้วยกฎหมาย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ก่อหรืออาจก่อให้เกิดความเสียหายแก่ทางราชการ หรือไม่เป็นไปตามระเบียบข้อบังคับของทางราชการ  และรายงาน ผวจ. วินิจฉัย 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กรณี ผวจ. เห็นด้วย ผวจ. มีอำนาจสั่งการให้สภาตำบลระงับการดำเนินการ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กรณี ผวจ. เห็นว่าการดำเนินการของสภาตำบลเป็นไปโดยชอบ ให้ ผวจ.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สั่งเพิกถอนการยับยั้งของ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634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34766" y="692696"/>
            <a:ext cx="7992889" cy="994122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คำนิยาม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14686" y="1916832"/>
            <a:ext cx="9649072" cy="3888432"/>
          </a:xfrm>
          <a:prstGeom prst="snip2DiagRect">
            <a:avLst/>
          </a:prstGeom>
          <a:solidFill>
            <a:srgbClr val="CF9F6F"/>
          </a:solidFill>
        </p:spPr>
        <p:txBody>
          <a:bodyPr anchor="ctr">
            <a:normAutofit fontScale="92500"/>
          </a:bodyPr>
          <a:lstStyle/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หน่วยการบริหารราชการส่วนท้องถิ่น หมายความว่า เทศบาล สุขาภิบาล และราชการส่วนท้องถิ่นอื่นที่มีกฎหมายจัดตั้ง แต่ไม่รวมองค์การบริหารส่วนจังหวัด (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.)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หมายความรวมถึงปลัดอำเภอผู้เป็นหัวหน้าประจำกิ่งอำเภอด้วย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ตำบล หมายความว่า ตำบลตามกฎหมายว่าด้วยลักษณะปกครองท้องที่ที่อยู่นอกเขตหน่วยการบริหารราชการส่วนท้องถิ่น กรณีตำบลใดมีพื้นที่อยู่ทั้งในและนอกเขต ให้หมายความถึงเฉพาะพื้นที่ที่อยู่นอกเขต (มาตรา 4)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37953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38822" y="2348880"/>
            <a:ext cx="6768752" cy="2232248"/>
          </a:xfrm>
          <a:prstGeom prst="flowChartDocumen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หมวด 2 องค์การบริหารส่วนตำบล (</a:t>
            </a:r>
            <a:r>
              <a:rPr lang="th-TH" sz="4000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.) </a:t>
            </a:r>
          </a:p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(มาตรา 40 – มาตรา 92)</a:t>
            </a:r>
          </a:p>
        </p:txBody>
      </p:sp>
    </p:spTree>
    <p:extLst>
      <p:ext uri="{BB962C8B-B14F-4D97-AF65-F5344CB8AC3E}">
        <p14:creationId xmlns:p14="http://schemas.microsoft.com/office/powerpoint/2010/main" val="1602582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76" y="1078201"/>
            <a:ext cx="5269661" cy="766623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/>
              <a:t>การจัดตั้ง </a:t>
            </a:r>
            <a:r>
              <a:rPr lang="th-TH" dirty="0" err="1"/>
              <a:t>อบต</a:t>
            </a:r>
            <a:r>
              <a:rPr lang="th-TH" dirty="0"/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2132856"/>
            <a:ext cx="9145016" cy="3312368"/>
          </a:xfrm>
          <a:prstGeom prst="snipRoundRect">
            <a:avLst/>
          </a:prstGeom>
          <a:solidFill>
            <a:srgbClr val="DDBA97"/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ที่มีรายได้ไม่รวมเงินอุดหนุนในปีงบประมาณที่ล่วงมาติดต่อกันสามปีเฉลี่ยไม่ต่ำกว่าปีละหนึ่งแสนห้าหมื่นบาท หรือตามเกณฑ์รายได้เฉลี่ยตามประกาศกระทรวงมหาดไทยอาจ</a:t>
            </a:r>
            <a:r>
              <a:rPr lang="th-TH" u="sng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จัดตั้งเป็นองค์การบริหารส่วนตำบล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โดยทำเป็นประกาศกระทรวงมหาดไทย ระบุชื่อและเขตของ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และประกาศในราชกิจจา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นุเบกษา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4054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865" y="1268760"/>
            <a:ext cx="5773717" cy="850106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การจัดตั้ง </a:t>
            </a:r>
            <a:r>
              <a:rPr lang="th-TH" dirty="0" err="1"/>
              <a:t>อบต</a:t>
            </a:r>
            <a:r>
              <a:rPr lang="th-TH" dirty="0"/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02718" y="2348880"/>
            <a:ext cx="8760236" cy="3600400"/>
          </a:xfrm>
          <a:prstGeom prst="snip1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สภาตำบลหรือ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อาจรวมกับ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(มาตรา ๔๑ ทวิ) หรือรวมกับหน่วยการบริหารราชการส่วนท้องถิ่นอื่นที่มีเขตติดต่อกันภายในเขตอำเภอเดียวกันได้ตามเจตนารมณ์ของประชาชนในเขตตำบลนั้น โดยทำเป็นประกาศกระทรวงมหาดไทย และให้กำหนดเขตใหม่ของหน่วยการบริหารราชการส่วนท้องถิ่นไว้ในประกาศกระทรวงมหาดไทยด้วย (มาตรา ๔๑ ตรี)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6690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806" y="1124744"/>
            <a:ext cx="5066959" cy="864096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การจัดตั้ง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2204864"/>
            <a:ext cx="9505055" cy="3240360"/>
          </a:xfrm>
          <a:prstGeom prst="round2DiagRect">
            <a:avLst/>
          </a:prstGeom>
          <a:solidFill>
            <a:srgbClr val="DDBA97"/>
          </a:solidFill>
        </p:spPr>
        <p:txBody>
          <a:bodyPr anchor="ctr">
            <a:normAutofit/>
          </a:bodyPr>
          <a:lstStyle/>
          <a:p>
            <a:pPr algn="thaiDist"/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ให้กระทรวงมหาดไทยยุบสภาตำบลและ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ที่มีจำนวนประชากร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ไม่ถึงสองพันคน ตามเจตนารมณ์ของประชาชนในเขตตำบลนั้น เว้นแต่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มีสภาพพื้นที่เป็นเกาะหรือโดยสภาพทางภูมิศาสตร์ไม่สามารถติดต่อกับ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หรือหน่วยการบริหารราชการส่วนท้องถิ่นที่จะไปรวมได้โดยสะดวก (มาตรา ๔๑ จัตวา)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3976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24744"/>
            <a:ext cx="5341669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การจัดตั้ง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74726" y="2132856"/>
            <a:ext cx="8856984" cy="3168352"/>
          </a:xfrm>
          <a:prstGeom prst="round2Same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สภาตำบลหรือ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อาจแยกพื้นที่บางส่วนไปรวมกับ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หรือหน่วยการบริหารราชการส่วนท้องถิ่นอื่น หรือรับพื้นที่บางส่วนของสภาตำบลหรือ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หรือหน่วยการบริหารราชการส่วนท้องถิ่นอื่นมารวมด้วยได้ โดยทำเป็นประกาศกระทรวงมหาดไทย (มาตรา ๔๑ เบญจ)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7841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340768"/>
            <a:ext cx="5557693" cy="850106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การจัดตั้ง </a:t>
            </a:r>
            <a:r>
              <a:rPr lang="th-TH" dirty="0" err="1"/>
              <a:t>อบต</a:t>
            </a:r>
            <a:r>
              <a:rPr lang="th-TH" dirty="0"/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58702" y="2420888"/>
            <a:ext cx="9374117" cy="2808312"/>
          </a:xfrm>
          <a:prstGeom prst="round2DiagRect">
            <a:avLst/>
          </a:prstGeom>
          <a:solidFill>
            <a:srgbClr val="ECE786"/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การจัดตั้ง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ขึ้นเป็นเทศบาลเป็นไปตามที่กำหนดในกฎหมายว่าด้วยการเทศบาล และให้ทำเป็นประกาศกระทรวงมหาดไทย (มาตรา ๔๒)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มีฐานะเป็นนิติบุคคลและเป็นราชการบริหารส่วนท้องถิ่น (มาตรา ๔๓) ประกอบด้วย (๑) สภา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และ (๒) นายก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(มาตรา ๔๔)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19089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38822" y="2492896"/>
            <a:ext cx="7344816" cy="2044823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ส่วนที่ 1 สภาองค์การบริหารส่วนตำบล </a:t>
            </a:r>
          </a:p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(มาตรา 45 – มาตรา 57)</a:t>
            </a:r>
          </a:p>
        </p:txBody>
      </p:sp>
    </p:spTree>
    <p:extLst>
      <p:ext uri="{BB962C8B-B14F-4D97-AF65-F5344CB8AC3E}">
        <p14:creationId xmlns:p14="http://schemas.microsoft.com/office/powerpoint/2010/main" val="4036059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268760"/>
            <a:ext cx="5125645" cy="92211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2348880"/>
            <a:ext cx="9734157" cy="30963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ประกอบด้วย สมาชิกสภาจำนวนหมู่บ้านละสองคนมาจากการเลือกตั้งกรณีมีหนึ่งหมู่บ้าน ให้มีสมาชิกจำนวนหกคน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กรณีมีสองหมู่บ้าน ให้มีสมาชิกจำนวนหมู่บ้านละสามคน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อายุของสภามีกำหนดคราวละสี่ปีนับแต่วันเลือกตั้ง (มาตรา ๔๕)</a:t>
            </a:r>
          </a:p>
        </p:txBody>
      </p:sp>
    </p:spTree>
    <p:extLst>
      <p:ext uri="{BB962C8B-B14F-4D97-AF65-F5344CB8AC3E}">
        <p14:creationId xmlns:p14="http://schemas.microsoft.com/office/powerpoint/2010/main" val="1674721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268760"/>
            <a:ext cx="5125645" cy="922114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อำนาจหน้าที่ของสภา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8662" y="2420888"/>
            <a:ext cx="10094197" cy="3168352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(๑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ให้ความเห็นชอบแผนพัฒนา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 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(๒) พิจารณาและให้ความเห็นชอบร่างข้อบัญญัติ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(๓) ควบคุมการปฏิบัติงานของนายก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เป็นไปตามกฎหมาย นโยบาย แผนพัฒนา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ข้อบัญญัติ ระเบียบ และข้อบังคับของทางราชการ (มาตรา ๔๖)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18596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481" y="1412776"/>
            <a:ext cx="5773717" cy="778098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18742" y="2492896"/>
            <a:ext cx="8136904" cy="280831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มีประธานสภาและรองประธานสภาคนหนึ่งซึ่งเลือกจากสมาชิก </a:t>
            </a:r>
          </a:p>
          <a:p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.แต่งตั้งประธานสภาและรองประธานสภาตามมติของสภา 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(มาตรา ๔๘)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24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22798" y="1052736"/>
            <a:ext cx="7344816" cy="1143000"/>
          </a:xfrm>
          <a:prstGeom prst="flowChartTerminator">
            <a:avLst/>
          </a:prstGeom>
          <a:solidFill>
            <a:srgbClr val="ECE786"/>
          </a:solidFill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ผู้รักษาการ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420888"/>
            <a:ext cx="9289033" cy="3384376"/>
          </a:xfrm>
          <a:prstGeom prst="snip2SameRect">
            <a:avLst/>
          </a:prstGeom>
          <a:solidFill>
            <a:srgbClr val="CF9F6F"/>
          </a:solidFill>
        </p:spPr>
        <p:txBody>
          <a:bodyPr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รัฐมนตรีว่าการกระทรวงมหาดไทยรักษาการตามพระราชบัญญัตินี้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มีอำนาจออกกฎกระทรวง ระเบียบ ข้อบังคับ ประกาศ และแต่งตั้งเจ้าหน้าที่เพื่อปฏิบัติการตามพระราชบัญญัตินี้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กฎกระทรวง ระเบียบ ข้อบังคับ หรือประกาศที่มีผลเป็นการทั่วไป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เมื่อประกาศในราชกิจจา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แล้ว ให้ใช้บังคับได้ (มาตรา ๕)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348" y="5013176"/>
            <a:ext cx="1580334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13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96752"/>
            <a:ext cx="8149981" cy="85010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การพ้นจากตำแหน่งของประธานและรองประธาน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204864"/>
            <a:ext cx="10886285" cy="3268959"/>
          </a:xfrm>
          <a:prstGeom prst="roundRect">
            <a:avLst/>
          </a:prstGeom>
          <a:solidFill>
            <a:srgbClr val="DDBA97"/>
          </a:solidFill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ประธานสภาและรองประธานสภาพ้นจากตำแหน่ง (มาตรา ๕๐) เมื่อ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(๑) ลาออก โดยยื่นหนังสือลาออกต่อ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(๒) สิ้นสุดสมาชิกภาพของสมาชิก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(๓) ผวจ.สั่งให้พ้นจากตำแหน่งตามมาตรา ๙๒ กรณีนี้จะดำรงตำแหน่งประธานหรือรองประธานอีกไม่ได้ตลอดอายุของสภานั้น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2645882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412776"/>
            <a:ext cx="8510021" cy="92211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การเลือกประธาน/รองประธานสภาแทนตำแหน่งว่าง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636912"/>
            <a:ext cx="10971372" cy="2548879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เมื่อตำแหน่งประธานหรือรองประธานสภาว่างลงเพราะเหตุอื่นนอกจากครบวาระ ให้มีการเลือกแทนตำแหน่งที่ว่างภายใน 15 วัน นับแต่วันที่ตำแหน่งนั้นว่างลง ผู้ซึ่งได้รับเลือกแทนอยู่ในตำแหน่งเท่าวาระที่เหลือของผู้ซึ่งตนแทน (มาตรา ๕๑)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60557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412776"/>
            <a:ext cx="6349781" cy="85010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การประชุมสภา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22598" y="2492896"/>
            <a:ext cx="10971372" cy="3268959"/>
          </a:xfrm>
          <a:solidFill>
            <a:srgbClr val="ECE786"/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การประชุมสภาครั้งใด ถ้าผู้ทำหน้าที่ประธานในที่ประชุมสั่งปิดประชุมก่อนหมดระเบียบวาระ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 แต่มีสมาชิกอยู่ในที่ประชุมครบองค์ประชุม และสมาชิกจำนวนไม่น้อยกว่ากึ่งหนึ่งของสมาชิกเท่าที่มีอยู่ในที่ประชุมเสนอให้เปิดประชุม ให้ดำเนินการประชุมตามระเบียบวาระต่อไปจนกว่าจะหมดระเบียบวาระหรือสภาจะได้มีมติให้ปิดประชุม (มาตรา ๕๒)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4870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556792"/>
            <a:ext cx="5557693" cy="850106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การประชุมสมัยสามัญ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22598" y="2564904"/>
            <a:ext cx="10971372" cy="2736304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ในปีหนึ่งให้มีสมัยประชุมสามัญสองสมัยหรือหลายสมัย แล้วแต่สภากำหนด แต่ต้องไม่เกินสี่สมัย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วันเริ่มสมัยประชุมสามัญประจำปีให้สภา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กำหนด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สมัยประชุมสามัญสมัยหนึ่ง ๆ มีกำหนดไม่เกินสิบห้าวัน ขยายได้เมื่อได้รับอนุญาตจาก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49299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24744"/>
            <a:ext cx="6493797" cy="922114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การประชุมสภาครั้งแรก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50590" y="2204864"/>
            <a:ext cx="10971372" cy="36289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ต้องกำหนดให้สมาชิกดำเนินการประชุมสภาครั้งแรกภายใน 15 วัน นับแต่วันประกาศผลการเลือกตั้งสมาชิก 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ให้ที่ประชุมเลือกประธานสภาและรองประธานสภา 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กรณีสภาไม่อาจจัดให้มีการประชุมครั้งแรกได้ตามกำหนดเวลาหรือมีการประชุม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แต่ไม่อาจเลือกประธานสภาได้ 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อาจเสนอ ผวจ. ให้มีคำสั่งยุบสภา (มาตรา 53)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32578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412776"/>
            <a:ext cx="4189541" cy="796950"/>
          </a:xfrm>
          <a:prstGeom prst="homePlate">
            <a:avLst/>
          </a:prstGeom>
          <a:solidFill>
            <a:srgbClr val="DDBA97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การเรียกประชุมสภา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22598" y="2348880"/>
            <a:ext cx="10971372" cy="2769172"/>
          </a:xfrm>
          <a:prstGeom prst="snip2Same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ให้ประธานสภาเป็นผู้เรียกประชุมสภาตามสมัยประชุม และเป็นผู้เปิดหรือปิดประชุม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กรณียังไม่มีประธานสภา หรือประธานสภาไม่เรียกประชุมตามกฎหมาย ให้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.เป็นผู้เรียกประชุม และเป็นผู้เปิดหรือปิดประชุม (มาตรา ๕๔)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14422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2558" y="836712"/>
            <a:ext cx="4693597" cy="1084982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dk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การประชุมสมัยวิสามัญ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50590" y="2104257"/>
            <a:ext cx="10958294" cy="3701007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เมื่อเห็นว่าเป็นการจำเป็นเพื่อประโยชน์ของ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ประธานสภา นายก หรือสมาชิกจำนวนไม่น้อยกว่ากึ่งหนึ่งของจำนวนสมาชิกทั้งหมดเท่าที่มีอยู่   อาจทำคำร้องยื่นต่อ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ขอเปิดประชุมวิสามัญ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ถ้าเห็นสมควรให้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เรียกประชุมวิสามัญได้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สมัยประชุมวิสามัญให้กำหนดไม่เกิน 15 วัน แต่ถ้าจะขยายเวลาออกไปอีกจะต้องได้รับอนุญาตจาก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(มาตรา ๕๕)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44273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268760"/>
            <a:ext cx="4549581" cy="792088"/>
          </a:xfrm>
          <a:prstGeom prst="homePlate">
            <a:avLst/>
          </a:prstGeom>
          <a:solidFill>
            <a:srgbClr val="DDBA97">
              <a:alpha val="73000"/>
            </a:srgb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เลขานุการสภา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2204864"/>
            <a:ext cx="10670261" cy="3412975"/>
          </a:xfrm>
          <a:prstGeom prst="snip2DiagRect">
            <a:avLst/>
          </a:prstGeom>
          <a:solidFill>
            <a:schemeClr val="accent3">
              <a:lumMod val="40000"/>
              <a:lumOff val="60000"/>
              <a:alpha val="99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ให้สภาเลือกปลัด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หรือสมาชิกคนหนึ่งเป็นเลขานุการสภา โดยคำนึงถึงความรู้ความสามารถอันจะเป็นประโยชน์ต่อสภา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มีหน้าที่รับผิดชอบงานธุรการและจัดการประชุมและงานอื่นใดตามที่ประธานสภามอบหมาย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พ้นจากตำแหน่งเมื่อครบอายุของสภา เมื่อมีการยุบสภา หรือสภามีมติให้พ้นจากตำแหน่ง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๕๗) </a:t>
            </a:r>
          </a:p>
        </p:txBody>
      </p:sp>
    </p:spTree>
    <p:extLst>
      <p:ext uri="{BB962C8B-B14F-4D97-AF65-F5344CB8AC3E}">
        <p14:creationId xmlns:p14="http://schemas.microsoft.com/office/powerpoint/2010/main" val="18258888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78782" y="2492896"/>
            <a:ext cx="7704857" cy="2188839"/>
          </a:xfrm>
          <a:prstGeom prst="flowChartDocument">
            <a:avLst/>
          </a:prstGeom>
          <a:solidFill>
            <a:schemeClr val="accent3">
              <a:lumMod val="60000"/>
              <a:lumOff val="40000"/>
              <a:alpha val="61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ส่วนที่ 2 นายกองค์การบริหารส่วนตำบล </a:t>
            </a:r>
          </a:p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(มาตรา 58 – มาตรา 65)</a:t>
            </a:r>
          </a:p>
        </p:txBody>
      </p:sp>
    </p:spTree>
    <p:extLst>
      <p:ext uri="{BB962C8B-B14F-4D97-AF65-F5344CB8AC3E}">
        <p14:creationId xmlns:p14="http://schemas.microsoft.com/office/powerpoint/2010/main" val="34513227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1484784"/>
            <a:ext cx="4117533" cy="864096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2464297"/>
            <a:ext cx="10971372" cy="2404863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thaiDist"/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มีนายกคนหนึ่งซึ่งมาจากการเลือกตั้งโดยตรงของประชาชน (มาตรา ๕๘)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ดำรงตำแหน่งนับตั้งแต่วันเลือกตั้ง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มีระยะการดำรงตำแหน่งคราวละสี่ปีนับแต่วันเลือกตั้ง (มาตรา ๕๘/๒)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072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8582" y="476672"/>
            <a:ext cx="6119967" cy="936104"/>
          </a:xfrm>
          <a:solidFill>
            <a:srgbClr val="ECE786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th-TH" dirty="0"/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โครงสร้างของกฎหมาย</a:t>
            </a:r>
            <a:br>
              <a:rPr lang="en-US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35620" y="2420888"/>
            <a:ext cx="8784976" cy="864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b="1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ส่วนที่ 1</a:t>
            </a:r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 สมาชิกสภาตำบล (มาตรา 7 – มาตรา 21)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35620" y="3441441"/>
            <a:ext cx="8784976" cy="864096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b="1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ส่วนที่ 2</a:t>
            </a:r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 อำนาจหน้าที่ของสภาตำบล (มาตรา 22 – มาตรา 28)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78582" y="1613989"/>
            <a:ext cx="508184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หมวด 1 สภาตำบล (มาตรา 6 – มาตรา 39)</a:t>
            </a:r>
            <a:endParaRPr lang="en-US" sz="32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43277" y="4484464"/>
            <a:ext cx="8784976" cy="864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dirty="0">
                <a:solidFill>
                  <a:sysClr val="windowText" lastClr="000000"/>
                </a:solidFill>
              </a:rPr>
              <a:t>- </a:t>
            </a:r>
            <a:r>
              <a:rPr lang="th-TH" b="1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ส่วนที่ 3</a:t>
            </a:r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 รายได้และรายจ่ายของสภาตำบล (มาตรา 29 – มาตรา 37)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735620" y="5589240"/>
            <a:ext cx="8784976" cy="864096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b="1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ส่วนที่ 4</a:t>
            </a:r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 การกำกับดูแลสภาตำบล (มาตรา 38 – มาตรา 39)</a:t>
            </a:r>
            <a:endParaRPr lang="en-US" dirty="0">
              <a:solidFill>
                <a:sysClr val="windowText" lastClr="0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20568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772816"/>
            <a:ext cx="4549581" cy="70609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ผู้ช่วยเหลือนายก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40458" y="2608313"/>
            <a:ext cx="10107276" cy="2980927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อาจแต่งตั้ง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รองนายกซึ่งมิใช่สมาชิกสภาเป็นผู้ช่วยเหลือในการบริหารราชการของ อบต. ตามที่นายกมอบหมายได้ไม่เกินสองคน 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เลขานุการนายกคนหนึ่งซึ่งมิได้เป็นสมาชิกสภาหรือเจ้าหน้าที่ของรัฐได้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๕๘/๓)</a:t>
            </a:r>
          </a:p>
        </p:txBody>
      </p:sp>
    </p:spTree>
    <p:extLst>
      <p:ext uri="{BB962C8B-B14F-4D97-AF65-F5344CB8AC3E}">
        <p14:creationId xmlns:p14="http://schemas.microsoft.com/office/powerpoint/2010/main" val="2983300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5341669" cy="85010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อำนาจหน้าที่ของนายก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6654" y="2060848"/>
            <a:ext cx="10153128" cy="4320480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(๑) กำหนดนโยบายโดยไม่ขัดต่อกฎหมาย และรับผิดชอบในการบริหารราชการของ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(๒) สั่ง อนุญาต และอนุมัติเกี่ยวกับราชการของ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(๓) แต่งตั้งและถอดถอนรองนายกและเลขานุการนายก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(๔) วางระเบียบเพื่อให้งานของ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เป็นไปด้วยความเรียบร้อย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(๕) รักษาการให้เป็นไปตามข้อบัญญัติ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(๖) ปฏิบัติหน้าที่อื่นตามที่บัญญัติไว้ในพระราชบัญญัตินี้และกฎหมายอื่น</a:t>
            </a:r>
          </a:p>
          <a:p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53151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73" y="1484784"/>
            <a:ext cx="3973517" cy="72008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66614" y="2320281"/>
            <a:ext cx="10440411" cy="3556991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เป็นผู้บังคับบัญชาของพนักงานส่วนตำบลและลูกจ้างขององค์การบริหารส่วนตำบล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อำนาจหน้าที่ในการสั่งหรือการปฏิบัติราชการของรองนายกเป็นไปตามที่นายกมอบหมาย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กรณีนายกไม่อาจปฏิบัติหน้าที่ได้ ให้รองนายกตามลำดับเป็นผู้รักษาราชการแทน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ถ้าไม่มีรองนายกหรือมีแต่ไม่อาจปฏิบัติหน้าที่ได้ ให้ปลัดองค์การบริหารส่วนตำบลเป็นผู้รักษาราชการแทน</a:t>
            </a:r>
          </a:p>
        </p:txBody>
      </p:sp>
    </p:spTree>
    <p:extLst>
      <p:ext uri="{BB962C8B-B14F-4D97-AF65-F5344CB8AC3E}">
        <p14:creationId xmlns:p14="http://schemas.microsoft.com/office/powerpoint/2010/main" val="4641789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268760"/>
            <a:ext cx="3901509" cy="72494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ปลัด อบต.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6654" y="2132856"/>
            <a:ext cx="10153129" cy="37010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txBody>
          <a:bodyPr anchor="ctr"/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ให้มีปลัด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คนหนึ่งเป็นผู้บังคับบัญชาพนักงานส่วนตำบลและลูกจ้าง อบต.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รองจากนายก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มีหน้าที่รับผิดชอบควบคุมดูแลราชการประจำของ อบต. ให้เป็นไปตามนโยบาย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และมีอำนาจหน้าที่อื่นตามที่มีกฎหมายกำหนดหรือตามที่นายกมอบหมาย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๖๐/๑)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1621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335" y="1340768"/>
            <a:ext cx="5989741" cy="792088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การพ้นจากตำแหน่งของนายก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66614" y="2204864"/>
            <a:ext cx="10742269" cy="4061048"/>
          </a:xfrm>
          <a:prstGeom prst="round1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ถึงคราวออกตามวาระ, ตาย, ลาออก โดยยื่นหนังสือลาออกต่อ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ขาดคุณสมบัติหรือมีลักษณะต้องห้ามตามมาตรา ๕๘/๑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กระทำการฝ่าฝืนมาตรา ๖๔/๒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ผวจ.สั่งให้พ้นจากตำแหน่งตามมาตรา ๘๗/๑ วรรคห้า หรือมาตรา ๙๒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ถูกจำคุกโดยคำพิพากษาถึงที่สุดให้จำคุก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ราษฎรผู้มีสิทธิเลือกตั้งในเขตองค์การบริหารส่วนตำบลจำนวน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น้อยกว่าสามในสี่ของจำนวนผู้มีสิทธิเลือกตั้งที่มาลงคะแนนเสียงเห็นว่าไม่สมควรดำรงตำแหน่งต่อไป</a:t>
            </a:r>
          </a:p>
          <a:p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92901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2132856"/>
            <a:ext cx="5197653" cy="79208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การปฏิบัติหน้าที่นายก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8662" y="3140968"/>
            <a:ext cx="10297144" cy="2088232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ในระหว่างที่ไม่มีนายก ให้ปลัดปฏิบัติหน้าที่ของนายกเท่าที่จำเป็น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ได้เป็นการชั่วคราวจนถึงวันประกาศผลการเลือกตั้งนายก</a:t>
            </a:r>
          </a:p>
        </p:txBody>
      </p:sp>
    </p:spTree>
    <p:extLst>
      <p:ext uri="{BB962C8B-B14F-4D97-AF65-F5344CB8AC3E}">
        <p14:creationId xmlns:p14="http://schemas.microsoft.com/office/powerpoint/2010/main" val="15312609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196752"/>
            <a:ext cx="8293997" cy="85010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รองนายก และเลขานุการนายก ต้องไม่กระทำการ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132856"/>
            <a:ext cx="10971372" cy="4277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/>
          </a:bodyPr>
          <a:lstStyle/>
          <a:p>
            <a:pPr marL="0" indent="0" algn="thaiDist">
              <a:buNone/>
            </a:pPr>
            <a:r>
              <a:rPr lang="en-US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en-US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๑) ดำรงตำแหน่งหรือปฏิบัติหน้าที่อื่นในส่วนราชการ หน่วยงานของรัฐ หรือรัฐวิสาหกิจ เว้นแต่ตำแหน่งที่ดำรงตามบทบัญญัติแห่งกฎหมาย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en-US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๒) รับเงินหรือประโยชน์ใด ๆ เป็นพิเศษจากส่วนราชการ หน่วยงานของรัฐ หรือรัฐวิสาหกิจ นอกเหนือไปจากที่ปฏิบัติกับบุคคลในธุรกิจการงานตามปกติ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en-US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๓) เป็นผู้มีส่วนได้เสียทางตรงหรือทางอ้อมในสัญญาที่ อบต. นั้นเป็นคู่สัญญาหรือในกิจการที่กระทำให้แก่ อบต. นั้น หรือที่ อบต. นั้นจะกระทำ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8980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628800"/>
            <a:ext cx="6637813" cy="926976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การปฏิบัติหน้าที่ตามพระราชบัญญัตินี้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638" y="2708920"/>
            <a:ext cx="10729193" cy="331236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สมาชิกสภา นายก รองนายก ปลัด และพนักงานส่วนตำบล เป็นเจ้าพนักงานตามประมวลกฎหมายอาญา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รองนายก ปลัด และพนักงานส่วนตำบลซึ่งนายกแต่งตั้ง มีอำนาจเปรียบเทียบคดีละเมิดข้อบัญญัติ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ตามระเบียบกระทรวงมหาดไทย</a:t>
            </a: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69580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46734" y="2636912"/>
            <a:ext cx="8856984" cy="2088231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ส่วนที่ 3 อำนาจหน้าที่ขององค์การบริหารส่วนตำบล </a:t>
            </a:r>
          </a:p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66– มาตรา 73)</a:t>
            </a:r>
          </a:p>
        </p:txBody>
      </p:sp>
    </p:spTree>
    <p:extLst>
      <p:ext uri="{BB962C8B-B14F-4D97-AF65-F5344CB8AC3E}">
        <p14:creationId xmlns:p14="http://schemas.microsoft.com/office/powerpoint/2010/main" val="30677674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836712"/>
            <a:ext cx="7357893" cy="92211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อำนาจหน้าที่ที่ต้องทำของ อบต.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06574" y="1844824"/>
            <a:ext cx="11447735" cy="4824536"/>
          </a:xfrm>
          <a:prstGeom prst="snip2Same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จัดให้มีและบำรุงรักษาทางน้ำ ทางบก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รักษาความสะอาดของถนน ทางน้ำ ทางเดิน และที่สาธารณะ กำจัดสิ่งปฏิกูลมูลฝอย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ป้องกันโรคและระงับโรคติดต่อ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ป้องกันและบรรเทาสาธารณภัย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ส่งเสริมการศึกษา ศาสนา และวัฒนธรรม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ส่งเสริมการพัฒนาสตรี เด็ก เยาวชน ผู้สูงอายุ และผู้พิการ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คุ้มครอง ดูแล และบำรุงรักษาทรัพยากรธรรมชาติและสิ่งแวดล้อม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บำรุงรักษาศิลปะ จารีตประเพณี ภูมิปัญญาท้องถิ่น และวัฒนธรรมอันดีของท้องถิ่น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ปฏิบัติหน้าที่อื่นตามที่ทางราชการมอบหมายโดยจัดสรรงบประมาณหรือบุคลากรให้ตามความจำเป็นและสมควร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107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67916" y="188640"/>
            <a:ext cx="6119967" cy="720080"/>
          </a:xfrm>
          <a:solidFill>
            <a:srgbClr val="ECE786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th-TH" dirty="0"/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โครงสร้างของกฎหมาย</a:t>
            </a:r>
            <a:r>
              <a:rPr lang="en-US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(ต่อ)</a:t>
            </a:r>
            <a:br>
              <a:rPr lang="en-US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7916" y="1008629"/>
            <a:ext cx="679064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หมวด 2 องค์การบริหารส่วนตำบล (มาตรา 40 – มาตรา 92)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918742" y="1788097"/>
            <a:ext cx="8784976" cy="634211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ส่วนที่ 1 สภาองค์การบริหารส่วนตำบล (มาตรา 45 – มาตรา 57)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918742" y="2564904"/>
            <a:ext cx="8784976" cy="6589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ส่วนที่ 2 นายกองค์การบริหารส่วนตำบล (มาตรา 58 – มาตรา 65)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918742" y="3407758"/>
            <a:ext cx="8784976" cy="648072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/>
              <a:t>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ส่วนที่ 3 อำนาจหน้าที่ขององค์การบริหารส่วนตำบล (มาตรา 66– มาตรา 73)</a:t>
            </a:r>
            <a:endParaRPr lang="th-TH" sz="32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918742" y="4214011"/>
            <a:ext cx="8784976" cy="5760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/>
              <a:t>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ส่วนที่ 4 รายได้และรายจ่ายขององค์การบริหารส่วนตำบล (มาตรา 74 – มาตรา 89)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894554" y="5013176"/>
            <a:ext cx="8784976" cy="578205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ส่วนที่ 5 การกำกับดูแลองค์การบริหารส่วนตำบล (มาตรา 90 – มาตรา 92)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888126" y="5790705"/>
            <a:ext cx="8784976" cy="5782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บทเฉพาะกาล (มาตรา 93 – มาตรา 95)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43568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363" y="1268760"/>
            <a:ext cx="7285885" cy="92211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อำนาจหน้าที่ที่อาจจัดทำของ อบต.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622" y="2348880"/>
            <a:ext cx="10272441" cy="41044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ให้มีน้ำเพื่อการอุปโภค บริโภค และการเกษตร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ให้มีและบำรุงการไฟฟ้าหรือแสงสว่างโดยวิธีอื่น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ให้มีและบำรุงรักษาทางระบายน้ำ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ให้มีและบำรุงสถานที่ประชุม การกีฬา การพักผ่อนหย่อนใจ และสวนสาธารณะ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ให้มีและส่งเสริมกลุ่มเกษตรกรและกิจการสหกรณ์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ส่งเสริมให้มีอุตสาหกรรมในครอบครัว</a:t>
            </a:r>
            <a:br>
              <a:rPr lang="th-TH" sz="27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sz="27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52513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620688"/>
            <a:ext cx="6853837" cy="792088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อำนาจหน้าที่ที่อาจจัดทำของ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1484784"/>
            <a:ext cx="11017224" cy="5184576"/>
          </a:xfrm>
          <a:prstGeom prst="snip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ส่งเสริมให้มีอุตสาหกรรมในครอบครัว</a:t>
            </a:r>
          </a:p>
          <a:p>
            <a:pPr>
              <a:buFontTx/>
              <a:buChar char="-"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บำรุงและส่งเสริมการประกอบอาชีพของราษฎร</a:t>
            </a:r>
          </a:p>
          <a:p>
            <a:pPr>
              <a:buFontTx/>
              <a:buChar char="-"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การคุ้มครองดูแลและรักษาทรัพย์สินอันเป็นสาธารณสมบัติของแผ่นดิน</a:t>
            </a:r>
          </a:p>
          <a:p>
            <a:pPr>
              <a:buFontTx/>
              <a:buChar char="-"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หาผลประโยชน์จากทรัพย์สินขององค์การบริหารส่วนตำบล</a:t>
            </a:r>
          </a:p>
          <a:p>
            <a:pPr>
              <a:buFontTx/>
              <a:buChar char="-"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ให้มีตลาด ท่าเทียบเรือ และท่าข้าม</a:t>
            </a:r>
          </a:p>
          <a:p>
            <a:pPr>
              <a:buFontTx/>
              <a:buChar char="-"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กิจการเกี่ยวกับการพาณิชย์</a:t>
            </a:r>
          </a:p>
          <a:p>
            <a:pPr>
              <a:buFontTx/>
              <a:buChar char="-"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การท่องเที่ยว</a:t>
            </a:r>
          </a:p>
          <a:p>
            <a:pPr>
              <a:buFontTx/>
              <a:buChar char="-"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การผังเมือง</a:t>
            </a:r>
          </a:p>
        </p:txBody>
      </p:sp>
    </p:spTree>
    <p:extLst>
      <p:ext uri="{BB962C8B-B14F-4D97-AF65-F5344CB8AC3E}">
        <p14:creationId xmlns:p14="http://schemas.microsoft.com/office/powerpoint/2010/main" val="42849890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412776"/>
            <a:ext cx="5197653" cy="78296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348880"/>
            <a:ext cx="10729192" cy="352839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อาจออกข้อบัญญัติ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ได้เท่าที่ไม่ขัดหรือแย้งต่อกฎหมาย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เพื่อปฏิบัติการให้เป็นไปตามอำนาจหน้าที่ของ อบต.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เมื่อมีกฎหมายบัญญัติให้ อบต. ออกข้อบัญญัติหรือให้มีอำนาจ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ออกข้อบัญญัติ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กำหนดค่าธรรมเนียมและกำหนดโทษปรับผู้ฝ่าฝืนได้ แต่ห้ามกำหนดโทษปรับเกินหนึ่งพันบาท เว้นแต่จะมีกฎหมายบัญญัติไว้เป็นอย่างอื่น</a:t>
            </a:r>
          </a:p>
        </p:txBody>
      </p:sp>
    </p:spTree>
    <p:extLst>
      <p:ext uri="{BB962C8B-B14F-4D97-AF65-F5344CB8AC3E}">
        <p14:creationId xmlns:p14="http://schemas.microsoft.com/office/powerpoint/2010/main" val="29055085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2060848"/>
            <a:ext cx="6277773" cy="93610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การจัดทำร่างข้อบัญญัติ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14686" y="3140968"/>
            <a:ext cx="9649072" cy="2376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เสนอได้โดยนายก หรือสมาชิกสภา หรือราษฎรในเขต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เมื่อสภาและ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.ให้ความเห็นชอบร่างข้อบัญญัติแล้ว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ให้นายกลงชื่อและประกาศเป็นข้อบัญญัติ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ต่อไป </a:t>
            </a:r>
          </a:p>
          <a:p>
            <a:pPr marL="0" indent="0">
              <a:buNone/>
            </a:pP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442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836712"/>
            <a:ext cx="6493797" cy="78296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การจัดทำร่างข้อบัญญัติ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6654" y="1844824"/>
            <a:ext cx="9840356" cy="4565104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ไม่เห็นชอบร่างข้อบัญญัติ ให้ส่งคืนสภาภายใน 15 วัน นับแต่วันที่ได้รับร่าง เพื่อให้สภาพิจารณาทบทวน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ไม่ส่งร่างข้อบัญญัติคืนภายใน 15 วัน นับแต่วันที่ได้รับร่างให้ถือว่า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เห็นชอบกับร่างข้อบัญญัตินั้น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เมื่อสภาพิจารณาทบทวนแล้ว มีมติยืนยันตามร่างเดิมด้วยคะแนนเสียงไม่น้อยกว่าสองในสามของจำนวนสมาชิกสภาทั้งหมดเท่าที่มีอยู่ ให้นายกลงชื่อและประกาศเป็นข้อบัญญัติ อบต.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กรณีสภาไม่ยืนยันภายใน 30 วัน นับแต่วันที่ได้รับร่างคืนจาก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หรือยืนยันด้วยคะแนนเสียงน้อยกว่าสองในสามให้ร่างนั้นตกไป  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24554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412776"/>
            <a:ext cx="8438013" cy="926976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การทำกิจการนอกเขตหรือการทำกิจการร่วมกัน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564904"/>
            <a:ext cx="10971372" cy="2808312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กระทำได้ เมื่อได้รับความยินยอมจากสภาตำบล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หรือหน่วยการบริหารราชการส่วนท้องถิ่นที่เกี่ยวข้อง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เป็นกิจการที่จำเป็นต้องทำ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เป็นการเกี่ยวเนื่องกับกิจการที่อยู่ในอำนาจหน้าที่ของตน (มาตรา ๗๓)</a:t>
            </a:r>
          </a:p>
        </p:txBody>
      </p:sp>
    </p:spTree>
    <p:extLst>
      <p:ext uri="{BB962C8B-B14F-4D97-AF65-F5344CB8AC3E}">
        <p14:creationId xmlns:p14="http://schemas.microsoft.com/office/powerpoint/2010/main" val="3820741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18742" y="2420888"/>
            <a:ext cx="8784976" cy="247687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ส่วนที่ 4 รายได้และรายจ่ายขององค์การบริหารส่วนตำบล </a:t>
            </a:r>
          </a:p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74 – มาตรา 89) </a:t>
            </a:r>
          </a:p>
        </p:txBody>
      </p:sp>
    </p:spTree>
    <p:extLst>
      <p:ext uri="{BB962C8B-B14F-4D97-AF65-F5344CB8AC3E}">
        <p14:creationId xmlns:p14="http://schemas.microsoft.com/office/powerpoint/2010/main" val="42307337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628" y="1340768"/>
            <a:ext cx="4968552" cy="92697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รายได้ของ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6654" y="2492896"/>
            <a:ext cx="10081120" cy="3168352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en-US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ภาษีบำรุงท้องที่ ภาษีโรงเรือนและที่ดิน ภาษีป้าย อากรการฆ่าสัตว์ และค่าธรรมเนียม  ให้เป็นรายได้ของ อบต. (มาตรา ๗๔)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en-US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ภาษีและค่าธรรมเนียมรถยนต์และล้อเลื่อนที่จัดเก็บได้ในจังหวัดใดให้จัดสรรให้แก่ อบต. ด้วย (มาตรา ๗๕)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71019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1196752"/>
            <a:ext cx="4693597" cy="854968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รายได้ของ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66614" y="2204864"/>
            <a:ext cx="11016474" cy="3484983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อบต. มีอำนาจออกข้อบัญญัติเพื่อเก็บภาษีอากรและค่าธรรมเนียมเพิ่มขึ้นไม่เกินร้อยละสิบ (มาตรา ๗๖) ดังนี้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  	๑) ภาษีธุรกิจเฉพาะ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  	๒) ค่าธรรมเนียมใบอนุญาตขายสุรา</a:t>
            </a: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  	๓) ค่าธรรมเนียมใบอนุญาตเล่นการพนัน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270513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692696"/>
            <a:ext cx="5485685" cy="99898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รายได้ของ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1855365"/>
            <a:ext cx="10971372" cy="4525963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ค่าธรรมเนียมตามกฎหมายว่าด้วยน้ำบาดาล เงินอากร ประทานบัตรใบอนุญาตและอาชญาบัตรตามกฎหมายว่าด้วยการประมง ค่าภาคหลวง และค่าธรรมเนียมตามกฎหมายว่าด้วยป่าไม้ และค่าธรรมเนียมจดทะเบียนสิทธิและนิติกรรมตามประมวลกฎหมายที่ดิน เป็นรายได้ของ อบต.  (มาตรา ๗๗)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ค่าภาคหลวงแร่ตามกฎหมายว่าด้วยแร่ และค่าภาคหลวงปิโตรเลียมตามกฎหมายว่าด้วยปิโตรเลียม ให้จัดสรรให้ อบต. ตามหลักเกณฑ์วิธีการที่กำหนดในกฎกระทรวง (มาตรา ๗๘)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เงินที่เก็บตามกฎหมายว่าด้วยอุทยานแห่งชาติ ให้แบ่งให้แก่ อบต. ตามหลักเกณฑ์วิธีการที่กำหนดในกฎกระทรวง (มาตรา ๗๙)  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981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412776"/>
            <a:ext cx="5735166" cy="77809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Dot"/>
          </a:ln>
        </p:spPr>
        <p:txBody>
          <a:bodyPr>
            <a:norm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หมวด 1 สภาตำบล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42678" y="2636912"/>
            <a:ext cx="9433048" cy="194421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ในตำบลหนึ่งให้มีสภาตำบลสภาหนึ่งมีอำนาจหน้าที่ตามพระราชบัญญัตินี้ </a:t>
            </a:r>
          </a:p>
          <a:p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และมีฐานะเป็นนิติบุคคล (มาตรา ๖)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58696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742" y="1124744"/>
            <a:ext cx="7632848" cy="92697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การออกข้อบัญญัติเพื่อเก็บภาษีมูลค่าเพิ่ม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54646" y="2276872"/>
            <a:ext cx="10369152" cy="362899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มีอำนาจออกข้อบัญญัติเพื่อเก็บภาษีมูลค่าเพิ่ม เพิ่มขึ้นจากอัตราที่เรียกเก็บตามประมวลรัษฎากร (มาตรา ๘๐) ดังนี้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- กรณีประมวลรัษฎากรเรียกเก็บภาษีมูลค่าเพิ่มในอัตราร้อยละศูนย์ให้เก็บในอัตรา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ร้อยละศูนย์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- กรณีประมวลรัษฎากรเรียกเก็บภาษีมูลค่าเพิ่มในอัตราอื่น ให้เก็บหนึ่งในเก้าของอัตราภาษีมูลค่าเพิ่มที่เรียกเก็บตามประมวลรัษฎากร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43024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764704"/>
            <a:ext cx="6421789" cy="86409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รายได้ของ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1700808"/>
            <a:ext cx="9374117" cy="4565103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จากทรัพย์สินของ อบต.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จากสาธารณูปโภคของ อบต.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จากกิจการเกี่ยวกับการพาณิชย์ของ อบต.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ค่าธรรมเนียม ค่าใบอนุญาต และค่าปรับ ตามที่กฎหมายกำหนด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เงินและทรัพย์สินอื่นที่มีผู้อุทิศให้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รายได้อื่นตามที่รัฐบาลหรือหน่วยงานของรัฐจัดสรรให้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เงินอุดหนุนจากรัฐบาล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รายได้อื่นตามที่จะมีกฎหมายกำหนดให้เป็นของ อบต. </a:t>
            </a: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30765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1484784"/>
            <a:ext cx="6277773" cy="854968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รายจ่ายของ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0630" y="2564904"/>
            <a:ext cx="10670261" cy="2980927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เงินเดือน, ค่าจ้าง, เงินค่าตอบแทนอื่น ๆ, ค่าใช้สอย, ค่าวัสดุ, ค่าครุภัณฑ์, ค่าที่ดิน สิ่งก่อสร้าง และทรัพย์สินอื่น ๆ, ค่าสาธารณูปโภค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เงินอุดหนุนหน่วยงานอื่น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รายจ่ายอื่นใดตามข้อผูกพัน หรือตามที่มีกฎหมายหรือระเบียบกระทรวงมหาดไทยกำหนด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58096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268760"/>
            <a:ext cx="8510021" cy="92697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การจัดทำข้อบัญญัติงบประมาณรายจ่าย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622" y="2276872"/>
            <a:ext cx="10971372" cy="316835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txBody>
          <a:bodyPr/>
          <a:lstStyle/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งบประมาณรายจ่ายประจำปีและงบประมาณรายจ่ายเพิ่มเติมของ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.ให้จัดทำเป็นข้อบัญญัติ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เสนอโดยนายก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ตามระเบียบวิธีการที่กระทรวงมหาดไทยกำหนด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กรณีระหว่างปีงบประมาณ รายจ่ายซึ่งกำหนดไว้ในงบประมาณไม่พอใช้จ่ายประจำปีหรือมีความจำเป็นต้องตั้งรายจ่ายขึ้นใหม่ ให้จัดทำข้อบัญญัติงบประมาณรายจ่ายเพิ่มเติม 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76449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908720"/>
            <a:ext cx="8798053" cy="92697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การจัดทำข้อบัญญัติงบประมาณรายจ่าย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1988840"/>
            <a:ext cx="10971372" cy="3960440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เมื่อสภาเห็นชอบด้วยกับร่างข้อบัญญัติงบประมาณรายจ่ายแล้วให้เสนอ </a:t>
            </a:r>
            <a:r>
              <a:rPr lang="th-TH" sz="3600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b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เพื่อขออนุมัติ </a:t>
            </a:r>
          </a:p>
          <a:p>
            <a:r>
              <a:rPr lang="th-TH" sz="3600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ต้องพิจารณาให้แล้วเสร็จภายใน 15 วัน นับแต่วันที่ได้รับร่างดังกล่าว </a:t>
            </a:r>
            <a:b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ถ้า </a:t>
            </a:r>
            <a:r>
              <a:rPr lang="th-TH" sz="3600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ไม่อนุมัติต้องแจ้งเหตุผลและส่งคืนให้สภาพิจารณาทบทวน</a:t>
            </a:r>
          </a:p>
          <a:p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หากพ้นกำหนดเวลาดังกล่าวแล้ว </a:t>
            </a:r>
            <a:r>
              <a:rPr lang="th-TH" sz="3600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พิจารณาไม่แล้วเสร็จให้ถือว่า </a:t>
            </a:r>
            <a:r>
              <a:rPr lang="th-TH" sz="3600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อนุมัติ</a:t>
            </a:r>
          </a:p>
          <a:p>
            <a:endParaRPr lang="th-TH" sz="36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23243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124744"/>
            <a:ext cx="9302109" cy="926976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การจัดทำข้อบัญญัติงบประมาณรายจ่าย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32897" y="2132856"/>
            <a:ext cx="11062909" cy="4133056"/>
          </a:xfrm>
          <a:prstGeom prst="snip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กรณีสภามีมติยืนยันตามร่างข้อบัญญัติงบประมาณรายจ่าย ให้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ส่งร่างข้อบัญญัตินั้นไปยัง ผวจ. ภายใน 15 วัน นับแต่วันที่สภาแจ้งมติยืนยัน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ให้ผวจ.พิจารณาให้แล้วเสร็จภายใน  15 วัน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ถ้าผวจ.เห็นชอบด้วยกับร่างข้อบัญญัตินั้น ให้ส่งไปยัง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.เพื่อลงชื่ออนุมัติ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ถ้าผวจ.ไม่เห็นชอบด้วยกับร่างข้อบัญญัตินั้น ให้ร่างนั้นตกไป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หากพ้นกำหนดเวลาดังกล่าวแล้วยังพิจารณาไม่แล้วเสร็จ ให้ถือว่า ผวจ.เห็นชอบด้วยกับร่างข้อบัญญัตินั้น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26259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836712"/>
            <a:ext cx="9662149" cy="92697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การจัดทำข้อบัญญัติงบประมาณรายจ่าย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3360" y="1844824"/>
            <a:ext cx="11496502" cy="413305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กรณีสภามีมติยืนยันตามร่างข้อบัญญัติงบประมาณรายจ่าย ให้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ส่งร่างข้อบัญญัตินั้นไปยัง ผวจ. ภายใน 15 วัน นับแต่วันที่สภาแจ้งมติยืนยัน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ผวจ. พิจารณาให้แล้วเสร็จภายใน  15 วัน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 ผวจ. เห็นชอบด้วยกับร่างข้อบัญญัตินั้น ให้ส่งไปยัง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เพื่อลงชื่ออนุมัติ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ถ้าผวจ.ไม่เห็นชอบด้วยกับร่างข้อบัญญัตินั้น ให้ร่างนั้นตกไป 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หากพ้นกำหนดเวลาดังกล่าวแล้วยังพิจารณาไม่แล้วเสร็จ ให้ถือว่า ผวจ.เห็นชอบด้วยกับร่างข้อบัญญัตินั้น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88330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476672"/>
            <a:ext cx="8870061" cy="99412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การพิจารณาร่างข้อบัญญัติงบประมาณรายจ่าย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39318" y="1600200"/>
            <a:ext cx="11519780" cy="470912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สภาต้องพิจารณาร่างข้อบัญญัติงบประมาณรายจ่าย ให้แล้วเสร็จ ภายใน 60 วัน นับแต่วันที่ได้รับร่าง ถ้าสภาพิจารณาไม่แล้วเสร็จ ให้ถือว่าสภาให้ความเห็นชอบตามที่นายกเสนอ และให้เสนอ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เพื่อขออนุมัติตามขั้นตอนต่อไป</a:t>
            </a:r>
            <a:r>
              <a:rPr lang="en-US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ในการพิจารณาร่างข้อบัญญัติงบประมาณรายจ่าย ห้ามสมาชิกแปรญัตติเพิ่มเติมรายการหรือจำนวนในรายการ แต่อาจแปรญัตติในทางลดหรือตัดทอนรายจ่าย ซึ่งมิได้เป็นรายจ่ายที่เป็นเงินส่งใช้ต้นเงินกู้ ดอกเบี้ยเงินกู้ หรือเงินที่กำหนดให้จ่ายตามกฎหมาย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การเสนอ การแปรญัตติ หรือการกระทำด้วยประการใด ๆ ที่มีผลให้สมาชิกมีส่วนทางตรงหรือโดยอ้อมในการใช้งบประมาณรายจ่ายจะกระทำมิได้</a:t>
            </a:r>
          </a:p>
        </p:txBody>
      </p:sp>
    </p:spTree>
    <p:extLst>
      <p:ext uri="{BB962C8B-B14F-4D97-AF65-F5344CB8AC3E}">
        <p14:creationId xmlns:p14="http://schemas.microsoft.com/office/powerpoint/2010/main" val="9155360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0757" y="911947"/>
            <a:ext cx="8942069" cy="85010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กรณีสภาไม่รับหลักการแห่งร่างข้อบัญญัติงบประมาณ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35317" y="1888232"/>
            <a:ext cx="11615778" cy="4133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.ตั้งคณะกรรมการเพื่อพิจารณาหาข้อยุติความขัดแย้ง จำนวน 7 คน  แก้ไข ปรับปรุง หรือยืนยันสาระสำคัญในร่างข้อบัญญัตินั้น โดยยึดถือหลักเกณฑ์ตามกฎหมายและระเบียบที่เกี่ยวข้อง ประโยชน์ของท้องถิ่นและประชาชนเป็นสำคัญ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คณะกรรมการ ประกอบด้วย สมาชิกสภาซึ่งสภาเสนอจำนวน 3 คน และบุคคลซึ่งเป็นหรือมิได้เป็นสมาชิกสภาซึ่งนายกเสนอจำนวน 3 คน 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ให้ตั้งภายใน 7 วัน นับแต่วันที่สภามีมติไม่รับหลักการ </a:t>
            </a: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33857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980728"/>
            <a:ext cx="8870061" cy="92211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2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กรณีสภาไม่รับหลักการแห่งร่างข้อบัญญัติงบประมาณ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2104256"/>
            <a:ext cx="10886285" cy="3773016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ให้กรรมการ 6 คน ร่วมกันปรึกษาและเสนอบุคคลทำหน้าที่ประธานภายใน 7 วัน นับแต่วันที่กรรมการครบจำนวน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คณะกรรมการต้องพิจารณาร่างข้อบัญญัติให้แล้วเสร็จภายใน 15 วัน นับแต่วันแต่งตั้งประธาน แล้วรายงาน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กรณีพิจารณาไม่แล้วเสร็จภายในกำหนด ให้ประธานรวบรวมผลการพิจารณาแล้ววินิจฉัยชี้ขาดโดยเร็ว แล้วรายงานต่อ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316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38822" y="2132856"/>
            <a:ext cx="7272808" cy="2592288"/>
          </a:xfrm>
          <a:prstGeom prst="flowChartDocument">
            <a:avLst/>
          </a:prstGeom>
          <a:solidFill>
            <a:srgbClr val="ECE786"/>
          </a:solidFill>
          <a:ln>
            <a:noFill/>
            <a:prstDash val="dash"/>
          </a:ln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th-TH" sz="4000" b="1" dirty="0">
                <a:cs typeface="+mj-cs"/>
              </a:rPr>
              <a:t>   </a:t>
            </a:r>
          </a:p>
          <a:p>
            <a:pPr marL="0" indent="0" algn="ctr">
              <a:buNone/>
            </a:pPr>
            <a:r>
              <a:rPr lang="th-TH" sz="47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ส่วนที่ 1 สมาชิกสภาตำบล </a:t>
            </a:r>
          </a:p>
          <a:p>
            <a:pPr marL="0" indent="0" algn="ctr">
              <a:buNone/>
            </a:pPr>
            <a:r>
              <a:rPr lang="th-TH" sz="47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(มาตรา 7 – มาตรา 21)</a:t>
            </a:r>
            <a:endParaRPr lang="en-US" sz="47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sz="38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955472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548680"/>
            <a:ext cx="9374117" cy="92211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กรณีสภาไม่รับหลักการแห่งร่างข้อบัญญัติงบประมาณ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1996" y="1600200"/>
            <a:ext cx="11951095" cy="4925144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ส่งร่างข้อบัญญัติที่ผ่านการพิจารณาของคณะกรรมการหรือประธานกรรมการให้นายกโดยเร็ว แล้วให้นายกเสนอร่างต่อสภาภายใน 7 วัน นับแต่วันที่ได้รับร่างจาก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หากนายกไม่เสนอร่างต่อสภาภายใน 7 วัน ให้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รายงาน ผวจ. เพื่อสั่งให้นายกพ้นจากตำแหน่ง (มาตรา ๘๗/๑)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สภาต้องพิจารณาร่างข้อบัญญัตินี้ให้แล้วเสร็จภายใน 30 วัน นับแต่วันที่รับร่างจากนายก </a:t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หากสภาพิจารณาไม่แล้วเสร็จหรือมีมติไม่เห็นชอบให้ตราข้อบัญญัติ ให้ร่างนั้นตกไป โดยใช้ข้อบัญญัติงบประมาณปีงบประมาณที่แล้วไปพลางก่อน และให้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เสนอ ผวจ. ให้มีคำสั่งยุบสภา (มาตรา ๘๗/๒)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46826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18742" y="2420888"/>
            <a:ext cx="8712968" cy="2620887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ส่วนที่ 5 การกำกับดูแลองค์การบริหารส่วนตำบล </a:t>
            </a:r>
          </a:p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90 – มาตรา 92)</a:t>
            </a:r>
          </a:p>
        </p:txBody>
      </p:sp>
    </p:spTree>
    <p:extLst>
      <p:ext uri="{BB962C8B-B14F-4D97-AF65-F5344CB8AC3E}">
        <p14:creationId xmlns:p14="http://schemas.microsoft.com/office/powerpoint/2010/main" val="292545800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22" y="1268760"/>
            <a:ext cx="6925845" cy="85496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การกำกับดูแล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2248273"/>
            <a:ext cx="10971372" cy="3556991"/>
          </a:xfrm>
          <a:prstGeom prst="round1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3600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มีอำนาจกำกับดูแลการปฏิบัติหน้าที่ของ </a:t>
            </a:r>
            <a:r>
              <a:rPr lang="th-TH" sz="3600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ให้เป็นไปตามกฎหมาย</a:t>
            </a:r>
            <a:b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และระเบียบ ข้อบังคับของทางราชการ </a:t>
            </a:r>
          </a:p>
          <a:p>
            <a:pPr algn="thaiDist"/>
            <a:r>
              <a:rPr lang="th-TH" sz="3600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มีอำนาจเรียกสมาชิกสภา นายก รองนายก เลขานุการนายก พนักงานส่วนตำบล และลูกจ้างของ </a:t>
            </a:r>
            <a:r>
              <a:rPr lang="th-TH" sz="3600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มาชี้แจงหรือสอบสวนตลอดจนเรียกรายงานและเอกสารใด ๆ จาก อบต. มาตรวจสอบได้ </a:t>
            </a:r>
          </a:p>
        </p:txBody>
      </p:sp>
    </p:spTree>
    <p:extLst>
      <p:ext uri="{BB962C8B-B14F-4D97-AF65-F5344CB8AC3E}">
        <p14:creationId xmlns:p14="http://schemas.microsoft.com/office/powerpoint/2010/main" val="360704811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2558" y="1052736"/>
            <a:ext cx="6768752" cy="86409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การกำกับดูแล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877" y="2071389"/>
            <a:ext cx="11467220" cy="3733875"/>
          </a:xfrm>
          <a:prstGeom prst="snip2Same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เห็นว่านายกผู้ใดปฏิบัติการในทางที่อาจเป็นการเสียหายแก่ อบต. หรือเสียหายแก่ราชการ และ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ได้ชี้แจงแนะนำตักเตือนแล้วไม่ปฏิบัติตาม ในกรณีฉุกเฉินจำเป็นเร่งด่วน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มีอำนาจออกคำสั่งระงับการปฏิบัติราชการของนายกไว้ตามที่เห็นสมควรได้ </a:t>
            </a:r>
            <a:b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แล้วรีบรายงาน ผวจ. ทราบภายใน 15 วัน เพื่อให้ ผวจ.วินิจฉัยสั่งการตามที่เห็นสมควรโดยเร็ว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ในกรณีนี้ การกระทำของนายกที่ฝ่าฝืนคำสั่งของ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 ผวจ. ไม่ผูกพัน อบต. (มาตรา ๙๐)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5272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340768"/>
            <a:ext cx="5773717" cy="926976"/>
          </a:xfrm>
          <a:prstGeom prst="homePlate">
            <a:avLst/>
          </a:prstGeom>
          <a:solidFill>
            <a:srgbClr val="DDBA97"/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การกำกับดูแล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06574" y="2492896"/>
            <a:ext cx="11087732" cy="3240361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เพื่อคุ้มครองประโยชน์ของประชาชนในเขต อบต. หรือประโยชน์ของประเทศเป็นส่วนรวม </a:t>
            </a:r>
          </a:p>
          <a:p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จะรายงานเสนอความเห็นต่อ ผวจ. เพื่อยุบสภาก็ได้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เมื่อมีการยุบสภาหรือถือว่ามีการยุบสภาตามพระราชบัญญัตินี้ ให้มีการเลือกตั้งสมาชิกสภาขึ้นใหม่ภายใน 45 วัน (มาตรา ๙๑)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021020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836712"/>
            <a:ext cx="7645925" cy="850106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การกำกับดูแล 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อบต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1744216"/>
            <a:ext cx="10971372" cy="4709120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หากปรากฏว่านายก รองนายก ประธานสภา หรือรองประธานสภา กระทำการฝ่าฝืนต่อความสงบเรียบร้อยหรือ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สวัสดิ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ภาพของประชาชน หรือละเลยไม่ปฏิบัติตามหรือปฏิบัติการไม่ชอบด้วยอำนาจหน้าที่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ดำเนินการสอบสวนโดยเร็ว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กรณีผลการสอบสวนปรากฏว่ามีพฤติการณ์เช่นว่านี้จริง ให้ 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เสนอให้ ผวจ. สั่งให้บุคคลดังกล่าวพ้นจากตำแหน่ง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ผวจ. อาจดำเนินการสอบสวนเพิ่มเติมด้วยก็ได้ </a:t>
            </a:r>
          </a:p>
          <a:p>
            <a:pPr algn="thaiDist"/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คำสั่งของผวจ.ให้เป็นที่สุด (มาตรา ๙๒)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514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46734" y="1340768"/>
            <a:ext cx="8496945" cy="994122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492896"/>
            <a:ext cx="9001000" cy="2664296"/>
          </a:xfrm>
          <a:prstGeom prst="snip1Rect">
            <a:avLst/>
          </a:prstGeom>
          <a:solidFill>
            <a:srgbClr val="DDBA97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สภาตำบล (มาตรา ๗) ประกอบด้วย 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(๑) สมาชิกโดยตำแหน่ง ได้แก่ กำนัน ผู้ใหญ่บ้าน และแพทย์ประจำตำบล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(๒) สมาชิกซึ่งได้รับเลือกตั้ง หมู่บ้านละหนึ่งคน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486432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3478</Words>
  <Application>Microsoft Office PowerPoint</Application>
  <PresentationFormat>กำหนดเอง</PresentationFormat>
  <Paragraphs>332</Paragraphs>
  <Slides>85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85</vt:i4>
      </vt:variant>
    </vt:vector>
  </HeadingPairs>
  <TitlesOfParts>
    <vt:vector size="90" baseType="lpstr">
      <vt:lpstr>Angsana New</vt:lpstr>
      <vt:lpstr>Arial</vt:lpstr>
      <vt:lpstr>Calibri</vt:lpstr>
      <vt:lpstr>TH SarabunIT๙</vt:lpstr>
      <vt:lpstr>ชุดรูปแบบของ Office</vt:lpstr>
      <vt:lpstr> พระราชบัญญัติสภาตำบลและองค์การบริหารส่วนตำบล พ.ศ. 2537  และที่แก้ไขเพิ่มเติมถึง (ฉบับที่ 6) พ.ศ. 2552 </vt:lpstr>
      <vt:lpstr>การมีผลใช้บังคับ</vt:lpstr>
      <vt:lpstr>คำนิยาม</vt:lpstr>
      <vt:lpstr>ผู้รักษาการ</vt:lpstr>
      <vt:lpstr> โครงสร้างของกฎหมาย </vt:lpstr>
      <vt:lpstr> โครงสร้างของกฎหมาย (ต่อ) </vt:lpstr>
      <vt:lpstr>หมวด 1 สภาตำบล</vt:lpstr>
      <vt:lpstr>งานนำเสนอ PowerPoint</vt:lpstr>
      <vt:lpstr>สมาชิกสภาตำบล</vt:lpstr>
      <vt:lpstr>การจัดการเลือกตั้ง</vt:lpstr>
      <vt:lpstr>สมาชิกสภาตำบล</vt:lpstr>
      <vt:lpstr>งานนำเสนอ PowerPoint</vt:lpstr>
      <vt:lpstr>การเลือกตั้งสมาชิกสภาตำบล</vt:lpstr>
      <vt:lpstr>งานนำเสนอ PowerPoint</vt:lpstr>
      <vt:lpstr>ประธานและรองประธานสภาตำบล</vt:lpstr>
      <vt:lpstr>การทำหน้าที่ประธานสภา</vt:lpstr>
      <vt:lpstr>เลขานุการสภาตำบล</vt:lpstr>
      <vt:lpstr>งานนำเสนอ PowerPoint</vt:lpstr>
      <vt:lpstr> อำนาจหน้าที่ของสภาตำบล </vt:lpstr>
      <vt:lpstr>อำนาจหน้าที่ที่สภาตำบลอาจทำ </vt:lpstr>
      <vt:lpstr>การปฏิบัติหน้าที่ของสภาตำบล</vt:lpstr>
      <vt:lpstr>การทำกิจการนอกเขตของสภาตำบล</vt:lpstr>
      <vt:lpstr>งานนำเสนอ PowerPoint</vt:lpstr>
      <vt:lpstr> รายได้ของสภาตำบล  </vt:lpstr>
      <vt:lpstr>รายได้ของสภาตำบล</vt:lpstr>
      <vt:lpstr> รายจ่ายของสภาตำบล  </vt:lpstr>
      <vt:lpstr>งบประมาณรายจ่าย</vt:lpstr>
      <vt:lpstr>งานนำเสนอ PowerPoint</vt:lpstr>
      <vt:lpstr>การกำกับดูแลสภาตำบล</vt:lpstr>
      <vt:lpstr>งานนำเสนอ PowerPoint</vt:lpstr>
      <vt:lpstr>การจัดตั้ง อบต.</vt:lpstr>
      <vt:lpstr>การจัดตั้ง อบต.</vt:lpstr>
      <vt:lpstr>การจัดตั้ง อบต. </vt:lpstr>
      <vt:lpstr>การจัดตั้ง อบต. </vt:lpstr>
      <vt:lpstr>การจัดตั้ง อบต. </vt:lpstr>
      <vt:lpstr>งานนำเสนอ PowerPoint</vt:lpstr>
      <vt:lpstr>สภา อบต. </vt:lpstr>
      <vt:lpstr>อำนาจหน้าที่ของสภา อบต. </vt:lpstr>
      <vt:lpstr>สภา อบต. </vt:lpstr>
      <vt:lpstr>การพ้นจากตำแหน่งของประธานและรองประธาน</vt:lpstr>
      <vt:lpstr>การเลือกประธาน/รองประธานสภาแทนตำแหน่งว่าง</vt:lpstr>
      <vt:lpstr>การประชุมสภา</vt:lpstr>
      <vt:lpstr>การประชุมสมัยสามัญ</vt:lpstr>
      <vt:lpstr>การประชุมสภาครั้งแรก</vt:lpstr>
      <vt:lpstr>การเรียกประชุมสภา</vt:lpstr>
      <vt:lpstr>การประชุมสมัยวิสามัญ</vt:lpstr>
      <vt:lpstr>เลขานุการสภา อบต.</vt:lpstr>
      <vt:lpstr>งานนำเสนอ PowerPoint</vt:lpstr>
      <vt:lpstr>นายก อบต.</vt:lpstr>
      <vt:lpstr>ผู้ช่วยเหลือนายก อบต. </vt:lpstr>
      <vt:lpstr>อำนาจหน้าที่ของนายก อบต. </vt:lpstr>
      <vt:lpstr>นายก อบต. </vt:lpstr>
      <vt:lpstr>ปลัด อบต. </vt:lpstr>
      <vt:lpstr>การพ้นจากตำแหน่งของนายก อบต.</vt:lpstr>
      <vt:lpstr>การปฏิบัติหน้าที่นายก อบต.</vt:lpstr>
      <vt:lpstr>นายก รองนายก และเลขานุการนายก ต้องไม่กระทำการ</vt:lpstr>
      <vt:lpstr>การปฏิบัติหน้าที่ตามพระราชบัญญัตินี้</vt:lpstr>
      <vt:lpstr>งานนำเสนอ PowerPoint</vt:lpstr>
      <vt:lpstr>อำนาจหน้าที่ที่ต้องทำของ อบต. </vt:lpstr>
      <vt:lpstr>อำนาจหน้าที่ที่อาจจัดทำของ อบต.</vt:lpstr>
      <vt:lpstr>อำนาจหน้าที่ที่อาจจัดทำของ อบต. (ต่อ)</vt:lpstr>
      <vt:lpstr>ข้อบัญญัติ อบต. </vt:lpstr>
      <vt:lpstr>การจัดทำร่างข้อบัญญัติ อบต.</vt:lpstr>
      <vt:lpstr>การจัดทำร่างข้อบัญญัติ อบต.</vt:lpstr>
      <vt:lpstr>การทำกิจการนอกเขตหรือการทำกิจการร่วมกัน</vt:lpstr>
      <vt:lpstr>งานนำเสนอ PowerPoint</vt:lpstr>
      <vt:lpstr>รายได้ของ อบต. </vt:lpstr>
      <vt:lpstr>รายได้ของ อบต. </vt:lpstr>
      <vt:lpstr>รายได้ของ อบต.</vt:lpstr>
      <vt:lpstr>การออกข้อบัญญัติเพื่อเก็บภาษีมูลค่าเพิ่ม</vt:lpstr>
      <vt:lpstr>รายได้ของ อบต. </vt:lpstr>
      <vt:lpstr>รายจ่ายของ อบต.</vt:lpstr>
      <vt:lpstr>การจัดทำข้อบัญญัติงบประมาณรายจ่าย</vt:lpstr>
      <vt:lpstr>การจัดทำข้อบัญญัติงบประมาณรายจ่าย (ต่อ)</vt:lpstr>
      <vt:lpstr>การจัดทำข้อบัญญัติงบประมาณรายจ่าย (ต่อ)</vt:lpstr>
      <vt:lpstr>การจัดทำข้อบัญญัติงบประมาณรายจ่าย (ต่อ)</vt:lpstr>
      <vt:lpstr>การพิจารณาร่างข้อบัญญัติงบประมาณรายจ่าย</vt:lpstr>
      <vt:lpstr>กรณีสภาไม่รับหลักการแห่งร่างข้อบัญญัติงบประมาณ</vt:lpstr>
      <vt:lpstr>กรณีสภาไม่รับหลักการแห่งร่างข้อบัญญัติงบประมาณ (ต่อ)</vt:lpstr>
      <vt:lpstr>กรณีสภาไม่รับหลักการแห่งร่างข้อบัญญัติงบประมาณ (ต่อ)</vt:lpstr>
      <vt:lpstr>งานนำเสนอ PowerPoint</vt:lpstr>
      <vt:lpstr>การกำกับดูแล อบต.</vt:lpstr>
      <vt:lpstr>การกำกับดูแล อบต.</vt:lpstr>
      <vt:lpstr>การกำกับดูแล อบต.</vt:lpstr>
      <vt:lpstr>การกำกับดูแล อบต.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พระราชบัญญัติสภาตำบลและองค์การบริหารส่วนตำบล พ.ศ. 2537  และที่แก้ไขเพิ่มเติมถึง (ฉบับที่ 2) พ.ศ. 2552</dc:title>
  <dc:creator>User01</dc:creator>
  <cp:lastModifiedBy>User</cp:lastModifiedBy>
  <cp:revision>271</cp:revision>
  <cp:lastPrinted>2019-02-18T06:48:50Z</cp:lastPrinted>
  <dcterms:created xsi:type="dcterms:W3CDTF">2018-08-03T08:56:40Z</dcterms:created>
  <dcterms:modified xsi:type="dcterms:W3CDTF">2021-03-24T04:01:57Z</dcterms:modified>
</cp:coreProperties>
</file>