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87"/>
  </p:handoutMasterIdLst>
  <p:sldIdLst>
    <p:sldId id="256" r:id="rId2"/>
    <p:sldId id="257" r:id="rId3"/>
    <p:sldId id="258" r:id="rId4"/>
    <p:sldId id="259" r:id="rId5"/>
    <p:sldId id="264" r:id="rId6"/>
    <p:sldId id="260" r:id="rId7"/>
    <p:sldId id="261" r:id="rId8"/>
    <p:sldId id="349" r:id="rId9"/>
    <p:sldId id="262" r:id="rId10"/>
    <p:sldId id="266" r:id="rId11"/>
    <p:sldId id="267" r:id="rId12"/>
    <p:sldId id="268" r:id="rId13"/>
    <p:sldId id="274" r:id="rId14"/>
    <p:sldId id="276" r:id="rId15"/>
    <p:sldId id="275" r:id="rId16"/>
    <p:sldId id="277" r:id="rId17"/>
    <p:sldId id="279" r:id="rId18"/>
    <p:sldId id="348" r:id="rId19"/>
    <p:sldId id="269" r:id="rId20"/>
    <p:sldId id="270" r:id="rId21"/>
    <p:sldId id="280" r:id="rId22"/>
    <p:sldId id="272" r:id="rId23"/>
    <p:sldId id="284" r:id="rId24"/>
    <p:sldId id="273" r:id="rId25"/>
    <p:sldId id="281" r:id="rId26"/>
    <p:sldId id="282" r:id="rId27"/>
    <p:sldId id="283" r:id="rId28"/>
    <p:sldId id="285" r:id="rId29"/>
    <p:sldId id="288" r:id="rId30"/>
    <p:sldId id="291" r:id="rId31"/>
    <p:sldId id="289" r:id="rId32"/>
    <p:sldId id="290" r:id="rId33"/>
    <p:sldId id="292" r:id="rId34"/>
    <p:sldId id="293" r:id="rId35"/>
    <p:sldId id="294" r:id="rId36"/>
    <p:sldId id="296" r:id="rId37"/>
    <p:sldId id="297" r:id="rId38"/>
    <p:sldId id="298" r:id="rId39"/>
    <p:sldId id="299" r:id="rId40"/>
    <p:sldId id="300" r:id="rId41"/>
    <p:sldId id="301" r:id="rId42"/>
    <p:sldId id="302" r:id="rId43"/>
    <p:sldId id="304" r:id="rId44"/>
    <p:sldId id="305" r:id="rId45"/>
    <p:sldId id="306" r:id="rId46"/>
    <p:sldId id="307" r:id="rId47"/>
    <p:sldId id="308" r:id="rId48"/>
    <p:sldId id="309" r:id="rId49"/>
    <p:sldId id="310" r:id="rId50"/>
    <p:sldId id="311" r:id="rId51"/>
    <p:sldId id="312" r:id="rId52"/>
    <p:sldId id="313" r:id="rId53"/>
    <p:sldId id="314" r:id="rId54"/>
    <p:sldId id="315" r:id="rId55"/>
    <p:sldId id="316" r:id="rId56"/>
    <p:sldId id="318" r:id="rId57"/>
    <p:sldId id="319" r:id="rId58"/>
    <p:sldId id="320" r:id="rId59"/>
    <p:sldId id="321" r:id="rId60"/>
    <p:sldId id="322" r:id="rId61"/>
    <p:sldId id="324" r:id="rId62"/>
    <p:sldId id="325" r:id="rId63"/>
    <p:sldId id="323" r:id="rId64"/>
    <p:sldId id="326" r:id="rId65"/>
    <p:sldId id="327" r:id="rId66"/>
    <p:sldId id="328" r:id="rId67"/>
    <p:sldId id="329" r:id="rId68"/>
    <p:sldId id="331" r:id="rId69"/>
    <p:sldId id="330" r:id="rId70"/>
    <p:sldId id="332" r:id="rId71"/>
    <p:sldId id="333" r:id="rId72"/>
    <p:sldId id="334" r:id="rId73"/>
    <p:sldId id="335" r:id="rId74"/>
    <p:sldId id="336" r:id="rId75"/>
    <p:sldId id="350" r:id="rId76"/>
    <p:sldId id="338" r:id="rId77"/>
    <p:sldId id="339" r:id="rId78"/>
    <p:sldId id="341" r:id="rId79"/>
    <p:sldId id="340" r:id="rId80"/>
    <p:sldId id="342" r:id="rId81"/>
    <p:sldId id="343" r:id="rId82"/>
    <p:sldId id="344" r:id="rId83"/>
    <p:sldId id="345" r:id="rId84"/>
    <p:sldId id="346" r:id="rId85"/>
    <p:sldId id="347" r:id="rId86"/>
  </p:sldIdLst>
  <p:sldSz cx="12190413" cy="6858000"/>
  <p:notesSz cx="6802438" cy="9934575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DBA97"/>
    <a:srgbClr val="CF9F6F"/>
    <a:srgbClr val="ECE7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780" y="6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viewProps" Target="viewProps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90" Type="http://schemas.openxmlformats.org/officeDocument/2006/relationships/theme" Target="theme/theme1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presProps" Target="presProps.xml"/><Relationship Id="rId9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handoutMaster" Target="handoutMasters/handoutMaster1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7723" cy="4967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quarter" idx="1"/>
          </p:nvPr>
        </p:nvSpPr>
        <p:spPr>
          <a:xfrm>
            <a:off x="3853141" y="0"/>
            <a:ext cx="2947723" cy="4967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4157E6-CFA2-4ACC-A981-AACB5E959C35}" type="datetimeFigureOut">
              <a:rPr lang="th-TH" smtClean="0"/>
              <a:t>23/03/64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2"/>
          </p:nvPr>
        </p:nvSpPr>
        <p:spPr>
          <a:xfrm>
            <a:off x="0" y="9436122"/>
            <a:ext cx="2947723" cy="49672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5" name="ตัวแทนหมายเลขภาพนิ่ง 4"/>
          <p:cNvSpPr>
            <a:spLocks noGrp="1"/>
          </p:cNvSpPr>
          <p:nvPr>
            <p:ph type="sldNum" sz="quarter" idx="3"/>
          </p:nvPr>
        </p:nvSpPr>
        <p:spPr>
          <a:xfrm>
            <a:off x="3853141" y="9436122"/>
            <a:ext cx="2947723" cy="49672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4DB029-08C6-4D3F-9BC7-F8D0415B951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5770440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914281" y="2130426"/>
            <a:ext cx="10361851" cy="1470025"/>
          </a:xfrm>
        </p:spPr>
        <p:txBody>
          <a:bodyPr/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828562" y="3886200"/>
            <a:ext cx="8533289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/>
              <a:t>คลิกเพื่อแก้ไขลักษณะชื่อเรื่องรองต้นแบบ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F293D-20BF-487A-BFA7-792ABC73B8A5}" type="datetimeFigureOut">
              <a:rPr lang="th-TH" smtClean="0"/>
              <a:t>23/03/64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CBBE1-314B-45E7-A14D-E54A756E973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0501729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F293D-20BF-487A-BFA7-792ABC73B8A5}" type="datetimeFigureOut">
              <a:rPr lang="th-TH" smtClean="0"/>
              <a:t>23/03/64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CBBE1-314B-45E7-A14D-E54A756E973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323341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8838049" y="274639"/>
            <a:ext cx="2742843" cy="5851525"/>
          </a:xfrm>
        </p:spPr>
        <p:txBody>
          <a:bodyPr vert="eaVert"/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609521" y="274639"/>
            <a:ext cx="8025355" cy="5851525"/>
          </a:xfrm>
        </p:spPr>
        <p:txBody>
          <a:bodyPr vert="eaVert"/>
          <a:lstStyle/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F293D-20BF-487A-BFA7-792ABC73B8A5}" type="datetimeFigureOut">
              <a:rPr lang="th-TH" smtClean="0"/>
              <a:t>23/03/64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CBBE1-314B-45E7-A14D-E54A756E973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030886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F293D-20BF-487A-BFA7-792ABC73B8A5}" type="datetimeFigureOut">
              <a:rPr lang="th-TH" smtClean="0"/>
              <a:t>23/03/64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CBBE1-314B-45E7-A14D-E54A756E973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798009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962959" y="4406901"/>
            <a:ext cx="1036185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962959" y="2906713"/>
            <a:ext cx="1036185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F293D-20BF-487A-BFA7-792ABC73B8A5}" type="datetimeFigureOut">
              <a:rPr lang="th-TH" smtClean="0"/>
              <a:t>23/03/64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CBBE1-314B-45E7-A14D-E54A756E973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199850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609521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6196793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F293D-20BF-487A-BFA7-792ABC73B8A5}" type="datetimeFigureOut">
              <a:rPr lang="th-TH" smtClean="0"/>
              <a:t>23/03/64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CBBE1-314B-45E7-A14D-E54A756E973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7907206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609521" y="1535113"/>
            <a:ext cx="538621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609521" y="2174875"/>
            <a:ext cx="538621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6192561" y="1535113"/>
            <a:ext cx="538833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6192561" y="2174875"/>
            <a:ext cx="538833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F293D-20BF-487A-BFA7-792ABC73B8A5}" type="datetimeFigureOut">
              <a:rPr lang="th-TH" smtClean="0"/>
              <a:t>23/03/64</a:t>
            </a:fld>
            <a:endParaRPr lang="th-TH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CBBE1-314B-45E7-A14D-E54A756E973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592951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F293D-20BF-487A-BFA7-792ABC73B8A5}" type="datetimeFigureOut">
              <a:rPr lang="th-TH" smtClean="0"/>
              <a:t>23/03/64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CBBE1-314B-45E7-A14D-E54A756E973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1331418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F293D-20BF-487A-BFA7-792ABC73B8A5}" type="datetimeFigureOut">
              <a:rPr lang="th-TH" smtClean="0"/>
              <a:t>23/03/64</a:t>
            </a:fld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CBBE1-314B-45E7-A14D-E54A756E973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9598601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609521" y="273050"/>
            <a:ext cx="4010562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4766113" y="273051"/>
            <a:ext cx="681477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609521" y="1435101"/>
            <a:ext cx="4010562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F293D-20BF-487A-BFA7-792ABC73B8A5}" type="datetimeFigureOut">
              <a:rPr lang="th-TH" smtClean="0"/>
              <a:t>23/03/64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CBBE1-314B-45E7-A14D-E54A756E973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523169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2389406" y="4800600"/>
            <a:ext cx="7314248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2389406" y="612775"/>
            <a:ext cx="7314248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2389406" y="5367338"/>
            <a:ext cx="7314248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F293D-20BF-487A-BFA7-792ABC73B8A5}" type="datetimeFigureOut">
              <a:rPr lang="th-TH" smtClean="0"/>
              <a:t>23/03/64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CBBE1-314B-45E7-A14D-E54A756E973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5470861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/>
          <p:cNvSpPr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609521" y="1600201"/>
            <a:ext cx="1097137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609521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5F293D-20BF-487A-BFA7-792ABC73B8A5}" type="datetimeFigureOut">
              <a:rPr lang="th-TH" smtClean="0"/>
              <a:t>23/03/64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4165058" y="6356351"/>
            <a:ext cx="386029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8736463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DCBBE1-314B-45E7-A14D-E54A756E973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744615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6000" t="-17000" r="6000" b="-3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406574" y="1628800"/>
            <a:ext cx="11305256" cy="1368152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txBody>
          <a:bodyPr>
            <a:normAutofit fontScale="90000"/>
          </a:bodyPr>
          <a:lstStyle/>
          <a:p>
            <a:br>
              <a:rPr lang="th-TH" b="1" dirty="0"/>
            </a:br>
            <a:r>
              <a:rPr lang="th-TH" sz="4900" dirty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พระราชบัญญัติสภาตำบลและองค์การบริหารส่วนตำบล พ.ศ. 2537 </a:t>
            </a:r>
            <a:br>
              <a:rPr lang="th-TH" sz="4900" dirty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</a:br>
            <a:r>
              <a:rPr lang="th-TH" sz="4900" dirty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และที่แก้ไขเพิ่มเติมถึง (ฉบับที่ </a:t>
            </a:r>
            <a:r>
              <a:rPr lang="en-US" sz="4900" dirty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6</a:t>
            </a:r>
            <a:r>
              <a:rPr lang="th-TH" sz="4900" dirty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) พ.ศ. 2552</a:t>
            </a:r>
            <a:br>
              <a:rPr lang="en-US" sz="4900" dirty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</a:br>
            <a:endParaRPr lang="th-TH" sz="4900" dirty="0">
              <a:ln w="18415" cmpd="sng">
                <a:solidFill>
                  <a:schemeClr val="tx1"/>
                </a:solidFill>
                <a:prstDash val="solid"/>
              </a:ln>
              <a:solidFill>
                <a:sysClr val="windowText" lastClr="00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7436427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342678" y="1196752"/>
            <a:ext cx="5917733" cy="994122"/>
          </a:xfrm>
          <a:prstGeom prst="flowChartTerminator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การจัดการเลือกตั้ง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630710" y="2492896"/>
            <a:ext cx="9158093" cy="2160240"/>
          </a:xfrm>
          <a:prstGeom prst="snip2DiagRect">
            <a:avLst/>
          </a:prstGeom>
          <a:solidFill>
            <a:srgbClr val="DDBA97"/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anchor="ctr">
            <a:normAutofit fontScale="92500"/>
          </a:bodyPr>
          <a:lstStyle/>
          <a:p>
            <a:pPr marL="0" indent="0" algn="thaiDist">
              <a:buNone/>
            </a:pPr>
            <a:r>
              <a:rPr lang="th-TH" dirty="0"/>
              <a:t>   </a:t>
            </a:r>
          </a:p>
          <a:p>
            <a:pPr marL="0" indent="0" algn="thaiDist">
              <a:buNone/>
            </a:pPr>
            <a:r>
              <a:rPr lang="th-TH" dirty="0"/>
              <a:t>	</a:t>
            </a:r>
            <a:r>
              <a:rPr lang="th-TH" sz="3600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- ให้</a:t>
            </a:r>
            <a:r>
              <a:rPr lang="th-TH" sz="3600" dirty="0" err="1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นอภ</a:t>
            </a:r>
            <a:r>
              <a:rPr lang="th-TH" sz="3600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.จัดให้มีการเลือกตั้งสมาชิกซึ่งได้รับเลือกตั้งตามหลักเกณฑ์และวิธีการที่กำหนดในระเบียบกระทรวงมหาดไทย (มาตรา ๑๐)</a:t>
            </a:r>
            <a:endParaRPr lang="en-US" sz="3600" dirty="0">
              <a:ln w="18415" cmpd="sng">
                <a:noFill/>
                <a:prstDash val="solid"/>
              </a:ln>
              <a:solidFill>
                <a:sysClr val="windowText" lastClr="00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  <a:p>
            <a:pPr marL="0" indent="0">
              <a:buNone/>
            </a:pPr>
            <a:endParaRPr lang="th-TH" sz="3600" dirty="0">
              <a:latin typeface="TH SarabunIT๙" pitchFamily="34" charset="-34"/>
              <a:cs typeface="TH SarabunIT๙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9635444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622598" y="692696"/>
            <a:ext cx="7501909" cy="850106"/>
          </a:xfrm>
          <a:prstGeom prst="flowChartTerminator">
            <a:avLst/>
          </a:prstGeom>
          <a:solidFill>
            <a:srgbClr val="ECE786"/>
          </a:solidFill>
        </p:spPr>
        <p:txBody>
          <a:bodyPr>
            <a:normAutofit fontScale="90000"/>
          </a:bodyPr>
          <a:lstStyle/>
          <a:p>
            <a:r>
              <a:rPr lang="th-TH" dirty="0"/>
              <a:t>สมาชิกสภาตำบล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414686" y="1844824"/>
            <a:ext cx="9446125" cy="4525963"/>
          </a:xfrm>
          <a:solidFill>
            <a:srgbClr val="DDBA97"/>
          </a:solidFill>
        </p:spPr>
        <p:txBody>
          <a:bodyPr>
            <a:normAutofit/>
          </a:bodyPr>
          <a:lstStyle/>
          <a:p>
            <a:pPr algn="thaiDist"/>
            <a:r>
              <a:rPr lang="th-TH" dirty="0">
                <a:latin typeface="TH SarabunIT๙" pitchFamily="34" charset="-34"/>
                <a:cs typeface="TH SarabunIT๙" pitchFamily="34" charset="-34"/>
              </a:rPr>
              <a:t>สมาชิกซึ่งได้รับเลือกตั้งมีวาระคราวละสี่ปีนับแต่วันเลือกตั้ง กรณีดำรงตำแหน่งครบวาระแล้ว แต่ยังไม่มีการเลือกตั้งขึ้นใหม่ ให้สมาชิกโดยตำแหน่งปฏิบัติหน้าที่ได้ต่อไป (มาตรา ๑๑)</a:t>
            </a:r>
            <a:endParaRPr lang="en-US" dirty="0">
              <a:latin typeface="TH SarabunIT๙" pitchFamily="34" charset="-34"/>
              <a:cs typeface="TH SarabunIT๙" pitchFamily="34" charset="-34"/>
            </a:endParaRPr>
          </a:p>
          <a:p>
            <a:pPr algn="thaiDist"/>
            <a:r>
              <a:rPr lang="th-TH" dirty="0">
                <a:latin typeface="TH SarabunIT๙" pitchFamily="34" charset="-34"/>
                <a:cs typeface="TH SarabunIT๙" pitchFamily="34" charset="-34"/>
              </a:rPr>
              <a:t>นอกจากการพ้นจากตำแหน่งตามวาระ สมาชิกซึ่งได้รับเลือกตั้งพ้นจากตำแหน่งด้วยเหตุใดเหตุหนึ่ง (มาตรา ๑๒) ดังต่อไปนี้</a:t>
            </a:r>
            <a:endParaRPr lang="en-US" dirty="0">
              <a:latin typeface="TH SarabunIT๙" pitchFamily="34" charset="-34"/>
              <a:cs typeface="TH SarabunIT๙" pitchFamily="34" charset="-34"/>
            </a:endParaRPr>
          </a:p>
          <a:p>
            <a:pPr marL="0" indent="0" algn="thaiDist">
              <a:buNone/>
            </a:pPr>
            <a:r>
              <a:rPr lang="th-TH" dirty="0">
                <a:latin typeface="TH SarabunIT๙" pitchFamily="34" charset="-34"/>
                <a:cs typeface="TH SarabunIT๙" pitchFamily="34" charset="-34"/>
              </a:rPr>
              <a:t>	(๑) ตาย</a:t>
            </a:r>
            <a:endParaRPr lang="en-US" dirty="0">
              <a:latin typeface="TH SarabunIT๙" pitchFamily="34" charset="-34"/>
              <a:cs typeface="TH SarabunIT๙" pitchFamily="34" charset="-34"/>
            </a:endParaRPr>
          </a:p>
          <a:p>
            <a:pPr marL="0" indent="0" algn="thaiDist">
              <a:buNone/>
            </a:pPr>
            <a:r>
              <a:rPr lang="th-TH" dirty="0">
                <a:latin typeface="TH SarabunIT๙" pitchFamily="34" charset="-34"/>
                <a:cs typeface="TH SarabunIT๙" pitchFamily="34" charset="-34"/>
              </a:rPr>
              <a:t>	(๒) ลาออกโดยยื่นหนังสือลาออกต่อ</a:t>
            </a:r>
            <a:r>
              <a:rPr lang="th-TH" dirty="0" err="1">
                <a:latin typeface="TH SarabunIT๙" pitchFamily="34" charset="-34"/>
                <a:cs typeface="TH SarabunIT๙" pitchFamily="34" charset="-34"/>
              </a:rPr>
              <a:t>นอภ</a:t>
            </a:r>
            <a:r>
              <a:rPr lang="th-TH" dirty="0">
                <a:latin typeface="TH SarabunIT๙" pitchFamily="34" charset="-34"/>
                <a:cs typeface="TH SarabunIT๙" pitchFamily="34" charset="-34"/>
              </a:rPr>
              <a:t>. </a:t>
            </a:r>
          </a:p>
          <a:p>
            <a:pPr marL="0" indent="0" algn="thaiDist">
              <a:buNone/>
            </a:pPr>
            <a:r>
              <a:rPr lang="th-TH" dirty="0">
                <a:latin typeface="TH SarabunIT๙" pitchFamily="34" charset="-34"/>
                <a:cs typeface="TH SarabunIT๙" pitchFamily="34" charset="-34"/>
              </a:rPr>
              <a:t>	(๓) มีการยุบสภาตำบล</a:t>
            </a:r>
            <a:r>
              <a:rPr lang="en-US" dirty="0">
                <a:latin typeface="TH SarabunIT๙" pitchFamily="34" charset="-34"/>
                <a:cs typeface="TH SarabunIT๙" pitchFamily="34" charset="-34"/>
              </a:rPr>
              <a:t>		</a:t>
            </a:r>
            <a:r>
              <a:rPr lang="en-US" dirty="0"/>
              <a:t>	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6238689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270669" y="1600201"/>
            <a:ext cx="9505057" cy="4525963"/>
          </a:xfrm>
          <a:solidFill>
            <a:srgbClr val="DDBA97"/>
          </a:solidFill>
        </p:spPr>
        <p:txBody>
          <a:bodyPr>
            <a:normAutofit lnSpcReduction="10000"/>
          </a:bodyPr>
          <a:lstStyle/>
          <a:p>
            <a:pPr marL="0" indent="0" algn="thaiDist">
              <a:buNone/>
            </a:pPr>
            <a:r>
              <a:rPr lang="th-TH" dirty="0"/>
              <a:t>	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(๔) เป็นผู้มีส่วนได้เสียทางตรงหรือทางอ้อมในสัญญากับสภาตำบล</a:t>
            </a:r>
            <a:b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ที่ตนดำรงตำแหน่งหรือในกิจการที่กระทำให้แก่สภาตำบลนั้น</a:t>
            </a:r>
            <a:endParaRPr lang="en-US" dirty="0">
              <a:ln w="18415" cmpd="sng">
                <a:noFill/>
                <a:prstDash val="solid"/>
              </a:ln>
              <a:solidFill>
                <a:sysClr val="windowText" lastClr="00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marL="0" indent="0" algn="thaiDist">
              <a:buNone/>
            </a:pP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	(๕) สภาตำบลมีมติให้พ้นจากตำแหน่งโดยเห็นว่ามีความประพฤติ</a:t>
            </a:r>
            <a:b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ในทางที่จะนำมาซึ่งความเสื่อมเสียประโยชน์ของตำบลด้วยคะแนนเสียงไม่น้อยกว่า </a:t>
            </a:r>
            <a:b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2 ใน 3 ของสมาชิกทั้งหมดเท่าที่มีอยู่ </a:t>
            </a:r>
            <a:endParaRPr lang="en-US" dirty="0">
              <a:ln w="18415" cmpd="sng">
                <a:noFill/>
                <a:prstDash val="solid"/>
              </a:ln>
              <a:solidFill>
                <a:sysClr val="windowText" lastClr="00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marL="0" indent="0" algn="thaiDist">
              <a:buNone/>
            </a:pP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	(๖) </a:t>
            </a:r>
            <a:r>
              <a:rPr lang="th-TH" dirty="0" err="1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นอภ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. สั่งให้พ้นจากตำแหน่ง เนื่องจากขาดคุณสมบัติหรือมีลักษณะต้องห้ามหรือมิได้อยู่ประจำในหมู่บ้านที่ติดต่อกันเกินหกเดือน หรือขาดการประชุมสภาติดต่อกันสามครั้งโดยไม่มีเหตุผลสมควร</a:t>
            </a:r>
            <a:endParaRPr lang="en-US" dirty="0">
              <a:ln w="18415" cmpd="sng">
                <a:noFill/>
                <a:prstDash val="solid"/>
              </a:ln>
              <a:solidFill>
                <a:sysClr val="windowText" lastClr="00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marL="0" indent="0" algn="thaiDist">
              <a:buNone/>
            </a:pP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	(๗) ผวจ.สั่งให้พ้นจากตำแหน่ง เนื่องจากบกพร่องในทางความประพฤติ</a:t>
            </a:r>
            <a:endParaRPr lang="en-US" dirty="0">
              <a:ln w="18415" cmpd="sng">
                <a:noFill/>
                <a:prstDash val="solid"/>
              </a:ln>
              <a:solidFill>
                <a:sysClr val="windowText" lastClr="00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endParaRPr lang="th-TH" dirty="0"/>
          </a:p>
        </p:txBody>
      </p:sp>
      <p:sp>
        <p:nvSpPr>
          <p:cNvPr id="5" name="ชื่อเรื่อง 1"/>
          <p:cNvSpPr txBox="1">
            <a:spLocks/>
          </p:cNvSpPr>
          <p:nvPr/>
        </p:nvSpPr>
        <p:spPr>
          <a:xfrm>
            <a:off x="622598" y="620688"/>
            <a:ext cx="7501909" cy="850106"/>
          </a:xfrm>
          <a:prstGeom prst="flowChartTerminator">
            <a:avLst/>
          </a:prstGeom>
          <a:solidFill>
            <a:srgbClr val="ECE786"/>
          </a:solidFill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h-TH" dirty="0"/>
              <a:t>สมาชิกสภาตำบล (ต่อ)</a:t>
            </a:r>
          </a:p>
        </p:txBody>
      </p:sp>
    </p:spTree>
    <p:extLst>
      <p:ext uri="{BB962C8B-B14F-4D97-AF65-F5344CB8AC3E}">
        <p14:creationId xmlns:p14="http://schemas.microsoft.com/office/powerpoint/2010/main" val="31054397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0" y="1052736"/>
            <a:ext cx="5701709" cy="850106"/>
          </a:xfrm>
          <a:prstGeom prst="homePlat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  <a:prstDash val="lgDash"/>
          </a:ln>
        </p:spPr>
        <p:txBody>
          <a:bodyPr/>
          <a:lstStyle/>
          <a:p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การเลือกตั้งสมาชิกสภาตำบล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558703" y="2132856"/>
            <a:ext cx="9289032" cy="3384376"/>
          </a:xfrm>
          <a:solidFill>
            <a:srgbClr val="ECE786"/>
          </a:solidFill>
        </p:spPr>
        <p:txBody>
          <a:bodyPr anchor="ctr">
            <a:normAutofit/>
          </a:bodyPr>
          <a:lstStyle/>
          <a:p>
            <a:pPr algn="thaiDist"/>
            <a:r>
              <a:rPr lang="th-TH" sz="3600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เมื่อตำแหน่งสมาชิกซึ่งได้รับเลือกตั้งว่างลงเพราะครบวาระ </a:t>
            </a:r>
            <a:br>
              <a:rPr lang="th-TH" sz="3600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</a:br>
            <a:r>
              <a:rPr lang="th-TH" sz="3600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ให้มีการเลือกตั้งภายใน45 วัน นับแต่วันครบวาระ (มาตรา ๑๓) </a:t>
            </a:r>
          </a:p>
          <a:p>
            <a:pPr algn="thaiDist"/>
            <a:r>
              <a:rPr lang="th-TH" sz="3600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กรณีว่างลงเพราะเหตุอื่น ให้มีการเลือกตั้งแทนตำแหน่งที่ว่าง</a:t>
            </a:r>
            <a:br>
              <a:rPr lang="th-TH" sz="3600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</a:br>
            <a:r>
              <a:rPr lang="th-TH" sz="3600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ภายใน 60 วัน นับแต่วันที่ตำแหน่งว่าง สมาชิกผู้ได้รับเลือกตั้งแทน</a:t>
            </a:r>
            <a:br>
              <a:rPr lang="th-TH" sz="3600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</a:br>
            <a:r>
              <a:rPr lang="th-TH" sz="3600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ให้อยู่ในตำแหน่งเท่าวาระที่เหลืออยู่ของผู้ซึ่งตนแทน (มาตรา ๑๔) </a:t>
            </a:r>
            <a:endParaRPr lang="en-US" sz="3600" dirty="0">
              <a:ln w="18415" cmpd="sng">
                <a:noFill/>
                <a:prstDash val="solid"/>
              </a:ln>
              <a:solidFill>
                <a:sysClr val="windowText" lastClr="00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41820415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270670" y="1844824"/>
            <a:ext cx="9793088" cy="4176464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thaiDist"/>
            <a:r>
              <a:rPr lang="th-TH" sz="3600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เมื่อมีการยุบรวมเขตหมู่บ้าน สมาชิกซึ่งได้รับเลือกตั้งของหมู่บ้าน</a:t>
            </a:r>
            <a:br>
              <a:rPr lang="th-TH" sz="3600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</a:br>
            <a:r>
              <a:rPr lang="th-TH" sz="3600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ที่ถูกยุบรวมยังคงเป็นสมาชิกต่อไปจนกว่าสมาชิกภาพจะสิ้นสุดลง  </a:t>
            </a:r>
          </a:p>
          <a:p>
            <a:pPr algn="thaiDist"/>
            <a:r>
              <a:rPr lang="th-TH" sz="3600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เมื่อมีการแยกพื้นที่บางส่วนเป็นหมู่บ้านใหม่  สมาชิกซึ่งได้รับเลือกตั้ง</a:t>
            </a:r>
            <a:br>
              <a:rPr lang="th-TH" sz="3600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</a:br>
            <a:r>
              <a:rPr lang="th-TH" sz="3600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ของหมู่บ้านเดิมยังคงเป็นสมาชิกอยู่ต่อไป จนกว่าสมาชิกภาพจะสิ้นสุดลง </a:t>
            </a:r>
          </a:p>
          <a:p>
            <a:pPr algn="thaiDist"/>
            <a:r>
              <a:rPr lang="th-TH" sz="3600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ให้ </a:t>
            </a:r>
            <a:r>
              <a:rPr lang="th-TH" sz="3600" dirty="0" err="1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นอภ</a:t>
            </a:r>
            <a:r>
              <a:rPr lang="th-TH" sz="3600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.จัดให้มีการเลือกตั้งให้ครบตามจำนวนที่กฎหมายกำหนด </a:t>
            </a:r>
            <a:br>
              <a:rPr lang="th-TH" sz="3600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</a:br>
            <a:r>
              <a:rPr lang="th-TH" sz="3600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ภายใน 60 วัน นับแต่วันที่ประกาศตั้งหมู่บ้านใหม่ (มาตรา ๑๕)	</a:t>
            </a:r>
          </a:p>
          <a:p>
            <a:endParaRPr lang="th-TH" dirty="0"/>
          </a:p>
        </p:txBody>
      </p:sp>
      <p:sp>
        <p:nvSpPr>
          <p:cNvPr id="4" name="รูปห้าเหลี่ยม 3"/>
          <p:cNvSpPr/>
          <p:nvPr/>
        </p:nvSpPr>
        <p:spPr>
          <a:xfrm>
            <a:off x="0" y="908720"/>
            <a:ext cx="5159102" cy="792088"/>
          </a:xfrm>
          <a:prstGeom prst="homePlate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3600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การยุบ/รวม/แยกเขตหมู่บ้าน</a:t>
            </a:r>
          </a:p>
        </p:txBody>
      </p:sp>
    </p:spTree>
    <p:extLst>
      <p:ext uri="{BB962C8B-B14F-4D97-AF65-F5344CB8AC3E}">
        <p14:creationId xmlns:p14="http://schemas.microsoft.com/office/powerpoint/2010/main" val="37282126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0" y="980728"/>
            <a:ext cx="5845725" cy="922114"/>
          </a:xfrm>
          <a:prstGeom prst="homePlat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  <a:prstDash val="lgDash"/>
          </a:ln>
        </p:spPr>
        <p:txBody>
          <a:bodyPr/>
          <a:lstStyle/>
          <a:p>
            <a:r>
              <a:rPr lang="th-TH" dirty="0"/>
              <a:t>ประธานและรองประธานสภาตำบล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270670" y="2132856"/>
            <a:ext cx="9590141" cy="3816424"/>
          </a:xfrm>
          <a:prstGeom prst="snip2DiagRect">
            <a:avLst/>
          </a:prstGeom>
          <a:solidFill>
            <a:srgbClr val="DDBA97"/>
          </a:solidFill>
        </p:spPr>
        <p:txBody>
          <a:bodyPr>
            <a:normAutofit lnSpcReduction="10000"/>
          </a:bodyPr>
          <a:lstStyle/>
          <a:p>
            <a:pPr algn="thaiDist"/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กำนันเป็นประธานสภาตำบล มีรองประธานหนึ่งคนซึ่ง </a:t>
            </a:r>
            <a:r>
              <a:rPr lang="th-TH" dirty="0" err="1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นอภ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. แต่งตั้งจากสมาชิกตามมติของสภาตำบล รองประธานมีวาระการดำรงตำแหน่งคราวละสี่ปี </a:t>
            </a:r>
            <a:endParaRPr lang="en-US" dirty="0">
              <a:ln w="18415" cmpd="sng">
                <a:noFill/>
                <a:prstDash val="solid"/>
              </a:ln>
              <a:solidFill>
                <a:sysClr val="windowText" lastClr="00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  <a:p>
            <a:pPr algn="thaiDist"/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รองประธานสภาพ้นจากตำแหน่งก่อนครบวาระ เมื่อ</a:t>
            </a:r>
            <a:endParaRPr lang="en-US" dirty="0">
              <a:ln w="18415" cmpd="sng">
                <a:noFill/>
                <a:prstDash val="solid"/>
              </a:ln>
              <a:solidFill>
                <a:sysClr val="windowText" lastClr="00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  <a:p>
            <a:pPr marL="0" indent="0" algn="thaiDist">
              <a:buNone/>
            </a:pP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	(๑) ลาออกโดยยื่นหนังสือลาออกต่อ </a:t>
            </a:r>
            <a:r>
              <a:rPr lang="th-TH" dirty="0" err="1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นอภ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. ถือว่าพ้นจากตำแหน่งนับแต่วัน	ลาออก</a:t>
            </a:r>
            <a:endParaRPr lang="en-US" dirty="0">
              <a:ln w="18415" cmpd="sng">
                <a:noFill/>
                <a:prstDash val="solid"/>
              </a:ln>
              <a:solidFill>
                <a:sysClr val="windowText" lastClr="00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  <a:p>
            <a:pPr marL="0" indent="0" algn="thaiDist">
              <a:buNone/>
            </a:pP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	(๒) พ้นจากตำแหน่งสมาชิกสภาตำบลตามมาตรา ๑๒</a:t>
            </a:r>
            <a:endParaRPr lang="en-US" dirty="0">
              <a:ln w="18415" cmpd="sng">
                <a:noFill/>
                <a:prstDash val="solid"/>
              </a:ln>
              <a:solidFill>
                <a:sysClr val="windowText" lastClr="00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  <a:p>
            <a:pPr algn="thaiDist"/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19048822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-21963" y="692696"/>
            <a:ext cx="4261549" cy="936104"/>
          </a:xfrm>
          <a:prstGeom prst="homePlate">
            <a:avLst/>
          </a:prstGeom>
          <a:solidFill>
            <a:srgbClr val="ECE786"/>
          </a:solidFill>
          <a:ln>
            <a:solidFill>
              <a:schemeClr val="tx1"/>
            </a:solidFill>
            <a:prstDash val="lgDash"/>
          </a:ln>
        </p:spPr>
        <p:txBody>
          <a:bodyPr>
            <a:normAutofit/>
          </a:bodyPr>
          <a:lstStyle/>
          <a:p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การทำหน้าที่ประธานสภา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630710" y="1844824"/>
            <a:ext cx="9073008" cy="3240360"/>
          </a:xfrm>
          <a:prstGeom prst="snip1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anchor="ctr">
            <a:noAutofit/>
          </a:bodyPr>
          <a:lstStyle/>
          <a:p>
            <a:pPr algn="thaiDist">
              <a:spcBef>
                <a:spcPts val="0"/>
              </a:spcBef>
            </a:pPr>
            <a:r>
              <a:rPr lang="th-TH" dirty="0">
                <a:latin typeface="TH SarabunIT๙" pitchFamily="34" charset="-34"/>
                <a:cs typeface="TH SarabunIT๙" pitchFamily="34" charset="-34"/>
              </a:rPr>
              <a:t>ประธานสภาตำบลเป็นผู้เรียกประชุมและมีหน้าที่ดำเนินการประชุมสภาตำบล </a:t>
            </a:r>
          </a:p>
          <a:p>
            <a:pPr algn="thaiDist">
              <a:spcBef>
                <a:spcPts val="0"/>
              </a:spcBef>
            </a:pPr>
            <a:r>
              <a:rPr lang="th-TH" dirty="0">
                <a:latin typeface="TH SarabunIT๙" pitchFamily="34" charset="-34"/>
                <a:cs typeface="TH SarabunIT๙" pitchFamily="34" charset="-34"/>
              </a:rPr>
              <a:t>รองประธานมีหน้าที่กระทำกิจการแทนประธานเมื่อประธานไม่อยู่ในที่ประชุมหรือไม่อาจปฏิบัติหน้าที่ได้ หรือตามที่ประธานมอบหมาย </a:t>
            </a:r>
          </a:p>
          <a:p>
            <a:pPr algn="thaiDist"/>
            <a:r>
              <a:rPr lang="th-TH" dirty="0">
                <a:latin typeface="TH SarabunIT๙" pitchFamily="34" charset="-34"/>
                <a:cs typeface="TH SarabunIT๙" pitchFamily="34" charset="-34"/>
              </a:rPr>
              <a:t>กรณีประธานและรองประธานไม่อยู่ในที่ประชุมให้สมาชิกที่มาประชุมเลือกกันเองเป็นประธานในการประชุมคราวนั้น (มาตรา 17)</a:t>
            </a:r>
          </a:p>
        </p:txBody>
      </p:sp>
    </p:spTree>
    <p:extLst>
      <p:ext uri="{BB962C8B-B14F-4D97-AF65-F5344CB8AC3E}">
        <p14:creationId xmlns:p14="http://schemas.microsoft.com/office/powerpoint/2010/main" val="39818968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27984" y="908720"/>
            <a:ext cx="4909621" cy="936104"/>
          </a:xfrm>
          <a:prstGeom prst="homePlate">
            <a:avLst/>
          </a:prstGeom>
          <a:solidFill>
            <a:srgbClr val="DDBA97"/>
          </a:solidFill>
          <a:ln>
            <a:solidFill>
              <a:schemeClr val="tx1"/>
            </a:solidFill>
            <a:prstDash val="lgDash"/>
          </a:ln>
        </p:spPr>
        <p:txBody>
          <a:bodyPr/>
          <a:lstStyle/>
          <a:p>
            <a:r>
              <a:rPr lang="th-TH" dirty="0"/>
              <a:t>เลขานุการสภาตำบล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630710" y="2132856"/>
            <a:ext cx="9001000" cy="3456385"/>
          </a:xfrm>
          <a:prstGeom prst="snip2DiagRect">
            <a:avLst/>
          </a:prstGeom>
          <a:solidFill>
            <a:srgbClr val="ECE786"/>
          </a:solidFill>
        </p:spPr>
        <p:txBody>
          <a:bodyPr anchor="ctr">
            <a:normAutofit/>
          </a:bodyPr>
          <a:lstStyle/>
          <a:p>
            <a:pPr algn="thaiDist"/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สภาตำบลมีเลขานุการคนหนึ่งซึ่งแต่งตั้งจากข้าราชการที่ปฏิบัติ</a:t>
            </a:r>
            <a:b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งานในตำบลนั้นหรือจากบุคคลอื่นที่</a:t>
            </a:r>
          </a:p>
          <a:p>
            <a:pPr algn="thaiDist"/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ให้ </a:t>
            </a:r>
            <a:r>
              <a:rPr lang="th-TH" dirty="0" err="1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นอภ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. เป็นผู้แต่งตั้งและถอดถอนเลขานุการตามมติของสภาตำบล</a:t>
            </a:r>
            <a:b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(มาตรา ๑๙) เลขานุการมีหน้าที่รับผิดชอบงานธุรการและการจัดการประชุมและงานอื่นใดตามที่สภาตำบลมอบหมาย (มาตรา ๒๐)</a:t>
            </a:r>
            <a:endParaRPr lang="en-US" dirty="0">
              <a:ln w="18415" cmpd="sng">
                <a:noFill/>
                <a:prstDash val="solid"/>
              </a:ln>
              <a:solidFill>
                <a:sysClr val="windowText" lastClr="00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161642121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2278782" y="2132856"/>
            <a:ext cx="7933957" cy="2664296"/>
          </a:xfrm>
          <a:prstGeom prst="flowChartDocument">
            <a:avLst/>
          </a:prstGeom>
          <a:solidFill>
            <a:srgbClr val="DDBA97"/>
          </a:solidFill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th-TH" sz="4000" dirty="0">
                <a:cs typeface="+mj-cs"/>
              </a:rPr>
              <a:t> </a:t>
            </a:r>
          </a:p>
          <a:p>
            <a:pPr marL="0" indent="0" algn="ctr">
              <a:buNone/>
            </a:pPr>
            <a:r>
              <a:rPr lang="th-TH" sz="4000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ส่วนที่ ๒ อำนาจหน้าที่ของสภาตำบล</a:t>
            </a:r>
          </a:p>
          <a:p>
            <a:pPr marL="0" indent="0" algn="ctr">
              <a:buNone/>
            </a:pPr>
            <a:r>
              <a:rPr lang="th-TH" sz="4000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 (มาตรา 22 – มาตรา 28)</a:t>
            </a:r>
            <a:endParaRPr lang="en-US" sz="4000" dirty="0">
              <a:ln w="18415" cmpd="sng">
                <a:noFill/>
                <a:prstDash val="solid"/>
              </a:ln>
              <a:solidFill>
                <a:sysClr val="windowText" lastClr="00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54728160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0" y="476672"/>
            <a:ext cx="4981629" cy="792088"/>
          </a:xfrm>
          <a:prstGeom prst="homePlat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  <a:prstDash val="lgDash"/>
          </a:ln>
        </p:spPr>
        <p:txBody>
          <a:bodyPr>
            <a:normAutofit fontScale="90000"/>
          </a:bodyPr>
          <a:lstStyle/>
          <a:p>
            <a:br>
              <a:rPr lang="th-TH" dirty="0">
                <a:latin typeface="TH SarabunIT๙" pitchFamily="34" charset="-34"/>
                <a:cs typeface="TH SarabunIT๙" pitchFamily="34" charset="-34"/>
              </a:rPr>
            </a:b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อำนาจหน้าที่ของสภาตำบล</a:t>
            </a:r>
            <a:b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</a:br>
            <a:endParaRPr lang="th-TH" dirty="0">
              <a:ln w="18415" cmpd="sng">
                <a:noFill/>
                <a:prstDash val="solid"/>
              </a:ln>
              <a:solidFill>
                <a:sysClr val="windowText" lastClr="00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1630710" y="1539636"/>
            <a:ext cx="9073008" cy="1152128"/>
          </a:xfrm>
          <a:prstGeom prst="rect">
            <a:avLst/>
          </a:prstGeom>
          <a:solidFill>
            <a:srgbClr val="ECE7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4" name="สี่เหลี่ยมผืนผ้า 3"/>
          <p:cNvSpPr/>
          <p:nvPr/>
        </p:nvSpPr>
        <p:spPr>
          <a:xfrm>
            <a:off x="1774726" y="1719656"/>
            <a:ext cx="8712968" cy="79208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sz="3200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(๑) พัฒนาตำบลตามแผนงานโครงการและงบประมาณ</a:t>
            </a:r>
            <a:endParaRPr lang="th-TH" sz="3600" dirty="0">
              <a:ln w="18415" cmpd="sng">
                <a:noFill/>
                <a:prstDash val="solid"/>
              </a:ln>
              <a:solidFill>
                <a:sysClr val="windowText" lastClr="00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6" name="สี่เหลี่ยมผืนผ้า 5"/>
          <p:cNvSpPr/>
          <p:nvPr/>
        </p:nvSpPr>
        <p:spPr>
          <a:xfrm>
            <a:off x="1630710" y="2860220"/>
            <a:ext cx="9073008" cy="1152128"/>
          </a:xfrm>
          <a:prstGeom prst="rect">
            <a:avLst/>
          </a:prstGeom>
          <a:solidFill>
            <a:srgbClr val="ECE7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7" name="สี่เหลี่ยมผืนผ้า 6"/>
          <p:cNvSpPr/>
          <p:nvPr/>
        </p:nvSpPr>
        <p:spPr>
          <a:xfrm>
            <a:off x="1774726" y="3040240"/>
            <a:ext cx="8712968" cy="79208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sz="3200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(๒) เสนอแนะส่วนราชการในการบริหารราชการและพัฒนาตำบล</a:t>
            </a:r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1630710" y="4149080"/>
            <a:ext cx="9073008" cy="1256215"/>
          </a:xfrm>
          <a:prstGeom prst="rect">
            <a:avLst/>
          </a:prstGeom>
          <a:solidFill>
            <a:srgbClr val="ECE7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8" name="สี่เหลี่ยมผืนผ้า 7"/>
          <p:cNvSpPr/>
          <p:nvPr/>
        </p:nvSpPr>
        <p:spPr>
          <a:xfrm>
            <a:off x="1774726" y="4293096"/>
            <a:ext cx="8712968" cy="93217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thaiDist"/>
            <a:r>
              <a:rPr lang="th-TH" sz="3200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(๓) ปฏิบัติหน้าที่ของคณะกรรมการตำบลตามกฎหมายว่าด้วยลักษณะ</a:t>
            </a:r>
            <a:br>
              <a:rPr lang="th-TH" sz="3200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</a:br>
            <a:r>
              <a:rPr lang="th-TH" sz="3200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ปกครองท้องที่</a:t>
            </a:r>
          </a:p>
        </p:txBody>
      </p:sp>
      <p:sp>
        <p:nvSpPr>
          <p:cNvPr id="10" name="สี่เหลี่ยมผืนผ้า 9"/>
          <p:cNvSpPr/>
          <p:nvPr/>
        </p:nvSpPr>
        <p:spPr>
          <a:xfrm>
            <a:off x="1594706" y="5557695"/>
            <a:ext cx="9073008" cy="1152128"/>
          </a:xfrm>
          <a:prstGeom prst="rect">
            <a:avLst/>
          </a:prstGeom>
          <a:solidFill>
            <a:srgbClr val="ECE7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1" name="สี่เหลี่ยมผืนผ้า 10"/>
          <p:cNvSpPr/>
          <p:nvPr/>
        </p:nvSpPr>
        <p:spPr>
          <a:xfrm>
            <a:off x="1810730" y="5737715"/>
            <a:ext cx="8712968" cy="79208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sz="3200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(๔) หน้าที่อื่นตามที่กฎหมายกำหนด</a:t>
            </a:r>
            <a:endParaRPr lang="en-US" sz="3200" dirty="0">
              <a:ln w="18415" cmpd="sng">
                <a:noFill/>
                <a:prstDash val="solid"/>
              </a:ln>
              <a:solidFill>
                <a:sysClr val="windowText" lastClr="00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4203806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0" y="1052736"/>
            <a:ext cx="7319342" cy="864096"/>
          </a:xfrm>
          <a:prstGeom prst="homePlat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2">
                <a:lumMod val="50000"/>
              </a:schemeClr>
            </a:solidFill>
            <a:prstDash val="lgDashDotDot"/>
          </a:ln>
        </p:spPr>
        <p:txBody>
          <a:bodyPr/>
          <a:lstStyle/>
          <a:p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การมีผลใช้บังคับ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702718" y="2348880"/>
            <a:ext cx="8928992" cy="3168352"/>
          </a:xfrm>
          <a:prstGeom prst="snip2DiagRect">
            <a:avLst/>
          </a:prstGeom>
          <a:solidFill>
            <a:srgbClr val="CF9F6F"/>
          </a:solidFill>
        </p:spPr>
        <p:txBody>
          <a:bodyPr anchor="ctr">
            <a:normAutofit/>
          </a:bodyPr>
          <a:lstStyle/>
          <a:p>
            <a:pPr marL="0" indent="0" algn="thaiDist">
              <a:buNone/>
            </a:pPr>
            <a:endParaRPr lang="th-TH" sz="3600" dirty="0">
              <a:ln w="18415" cmpd="sng">
                <a:noFill/>
                <a:prstDash val="solid"/>
              </a:ln>
              <a:solidFill>
                <a:sysClr val="windowText" lastClr="00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  <a:p>
            <a:pPr marL="0" indent="0" algn="thaiDist">
              <a:buNone/>
            </a:pPr>
            <a:r>
              <a:rPr lang="th-TH" sz="3600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ประกาศในราชกิจจา</a:t>
            </a:r>
            <a:r>
              <a:rPr lang="th-TH" sz="3600" dirty="0" err="1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นุเบกษา</a:t>
            </a:r>
            <a:r>
              <a:rPr lang="th-TH" sz="3600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 เมื่อวันที่ 2 ธันวาคม 2537 มีผลใช้บังคับเมื่อพ้นกำหนด 90 วัน นับแต่วันประกาศในราชกิจจา</a:t>
            </a:r>
            <a:r>
              <a:rPr lang="th-TH" sz="3600" dirty="0" err="1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นุเบกษา</a:t>
            </a:r>
            <a:r>
              <a:rPr lang="th-TH" sz="3600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 จึงมีผลใช้บังคับวันที่ 2 มีนาคม 2538 (มาตรา 2)</a:t>
            </a:r>
            <a:endParaRPr lang="en-US" sz="3600" dirty="0">
              <a:ln w="18415" cmpd="sng">
                <a:noFill/>
                <a:prstDash val="solid"/>
              </a:ln>
              <a:solidFill>
                <a:sysClr val="windowText" lastClr="00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102149323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0" y="764704"/>
            <a:ext cx="5989741" cy="850106"/>
          </a:xfrm>
          <a:prstGeom prst="homePlate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  <a:prstDash val="lgDash"/>
          </a:ln>
        </p:spPr>
        <p:txBody>
          <a:bodyPr/>
          <a:lstStyle/>
          <a:p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อำนาจหน้าที่ที่สภาตำบลอาจทำ 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558702" y="1916832"/>
            <a:ext cx="9577064" cy="4176464"/>
          </a:xfrm>
          <a:prstGeom prst="snip1Rect">
            <a:avLst/>
          </a:prstGeom>
          <a:solidFill>
            <a:srgbClr val="DDBA97"/>
          </a:solidFill>
        </p:spPr>
        <p:txBody>
          <a:bodyPr>
            <a:normAutofit lnSpcReduction="10000"/>
          </a:bodyPr>
          <a:lstStyle/>
          <a:p>
            <a:pPr marL="0" indent="0" algn="thaiDist">
              <a:buNone/>
            </a:pP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(๑) จัดให้มีน้ำเพื่อการอุปโภค บริโภค และการเกษตร</a:t>
            </a:r>
            <a:endParaRPr lang="en-US" dirty="0">
              <a:ln w="18415" cmpd="sng">
                <a:noFill/>
                <a:prstDash val="solid"/>
              </a:ln>
              <a:solidFill>
                <a:sysClr val="windowText" lastClr="00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  <a:p>
            <a:pPr marL="0" indent="0" algn="thaiDist">
              <a:buNone/>
            </a:pP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(๒) จัดให้มีและบำรุงรักษาทางน้ำและทางบก</a:t>
            </a:r>
            <a:endParaRPr lang="en-US" dirty="0">
              <a:ln w="18415" cmpd="sng">
                <a:noFill/>
                <a:prstDash val="solid"/>
              </a:ln>
              <a:solidFill>
                <a:sysClr val="windowText" lastClr="00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  <a:p>
            <a:pPr marL="0" indent="0" algn="thaiDist">
              <a:buNone/>
            </a:pP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(๓) จัดให้มีและรักษาทางระบายน้ำ และรักษาความสะอาดของถนน ทางน้ำ ทางเดิน และที่สาธารณะ รวมทั้งการกำจัดมูลฝอยและสิ่งปฏิกูล</a:t>
            </a:r>
            <a:endParaRPr lang="en-US" dirty="0">
              <a:ln w="18415" cmpd="sng">
                <a:noFill/>
                <a:prstDash val="solid"/>
              </a:ln>
              <a:solidFill>
                <a:sysClr val="windowText" lastClr="00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  <a:p>
            <a:pPr marL="0" indent="0" algn="thaiDist">
              <a:buNone/>
            </a:pP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(๔) คุ้มครองดูแลและบำรุงรักษาทรัพยากรธรรมชาติและสิ่งแวดล้อม</a:t>
            </a:r>
            <a:endParaRPr lang="en-US" dirty="0">
              <a:ln w="18415" cmpd="sng">
                <a:noFill/>
                <a:prstDash val="solid"/>
              </a:ln>
              <a:solidFill>
                <a:sysClr val="windowText" lastClr="00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  <a:p>
            <a:pPr marL="0" indent="0" algn="thaiDist">
              <a:buNone/>
            </a:pP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(๕) บำรุงและส่งเสริมการประกอบอาชีพของราษฎร</a:t>
            </a:r>
            <a:endParaRPr lang="en-US" dirty="0">
              <a:ln w="18415" cmpd="sng">
                <a:noFill/>
                <a:prstDash val="solid"/>
              </a:ln>
              <a:solidFill>
                <a:sysClr val="windowText" lastClr="00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  <a:p>
            <a:pPr marL="0" indent="0" algn="thaiDist">
              <a:buNone/>
            </a:pP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(๖) ส่งเสริมการพัฒนาสตรี เด็ก เยาวชน ผู้สูงอายุ และผู้พิการ</a:t>
            </a:r>
            <a:endParaRPr lang="en-US" dirty="0">
              <a:ln w="18415" cmpd="sng">
                <a:noFill/>
                <a:prstDash val="solid"/>
              </a:ln>
              <a:solidFill>
                <a:sysClr val="windowText" lastClr="00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422241893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-16137" y="980728"/>
            <a:ext cx="6061749" cy="936104"/>
          </a:xfrm>
          <a:prstGeom prst="homePlate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  <a:prstDash val="lgDash"/>
          </a:ln>
        </p:spPr>
        <p:txBody>
          <a:bodyPr/>
          <a:lstStyle/>
          <a:p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การปฏิบัติหน้าที่ของสภาตำบล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630710" y="2132856"/>
            <a:ext cx="9336300" cy="3456384"/>
          </a:xfrm>
          <a:prstGeom prst="snip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anchor="ctr">
            <a:normAutofit/>
          </a:bodyPr>
          <a:lstStyle/>
          <a:p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ประธานสภาตำบลเป็นผู้รับผิดชอบดำเนินกิจการตามมติของสภาตำบล</a:t>
            </a:r>
          </a:p>
          <a:p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ในการทำนิติกรรมของสภาตำบล สภาอาจมอบหมายให้สมาชิกดำเนินกิจการแทนเฉพาะกรณีได้ </a:t>
            </a:r>
          </a:p>
          <a:p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ประธาน เลขานุการและสมาชิกอีกหนึ่งคนร่วมกันมีอำนาจกระทำการแทนสภาตำบลตามระเบียบกระทรวงมหาดไทย </a:t>
            </a:r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58249599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30719" y="1124744"/>
            <a:ext cx="6205765" cy="778098"/>
          </a:xfrm>
          <a:prstGeom prst="homePlate">
            <a:avLst/>
          </a:prstGeom>
          <a:solidFill>
            <a:srgbClr val="ECE786"/>
          </a:solidFill>
          <a:ln>
            <a:solidFill>
              <a:schemeClr val="tx1"/>
            </a:solidFill>
            <a:prstDash val="dash"/>
          </a:ln>
        </p:spPr>
        <p:txBody>
          <a:bodyPr/>
          <a:lstStyle/>
          <a:p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การทำกิจการนอกเขตของสภาตำบล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486694" y="2132856"/>
            <a:ext cx="9361040" cy="3168352"/>
          </a:xfrm>
          <a:prstGeom prst="snip2Diag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>
            <a:normAutofit lnSpcReduction="10000"/>
          </a:bodyPr>
          <a:lstStyle/>
          <a:p>
            <a:pPr algn="thaiDist"/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ต้องได้รับความเห็นชอบจาก ผวจ.</a:t>
            </a:r>
          </a:p>
          <a:p>
            <a:pPr algn="thaiDist"/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ต้องได้รับความยินยอมจากสภาตำบล </a:t>
            </a:r>
            <a:r>
              <a:rPr lang="th-TH" dirty="0" err="1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อบต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. </a:t>
            </a:r>
            <a:r>
              <a:rPr lang="th-TH" dirty="0" err="1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อบจ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. หรือหน่วยการบริหารราชการส่วนท้องถิ่นที่เกี่ยวข้อง</a:t>
            </a:r>
          </a:p>
          <a:p>
            <a:pPr algn="thaiDist"/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เป็นกิจการที่จำเป็นต้องทำและเป็นการเกี่ยวเนื่องกับกิจการที่อยู่ในอำนาจหน้าที่ของตน </a:t>
            </a:r>
          </a:p>
        </p:txBody>
      </p:sp>
      <p:pic>
        <p:nvPicPr>
          <p:cNvPr id="4" name="รูปภาพ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0710" y="5589240"/>
            <a:ext cx="1331640" cy="887760"/>
          </a:xfrm>
          <a:prstGeom prst="rect">
            <a:avLst/>
          </a:prstGeom>
        </p:spPr>
      </p:pic>
      <p:pic>
        <p:nvPicPr>
          <p:cNvPr id="2050" name="Picture 2" descr="à¸ªà¸±à¸à¸§à¹, à¸à¸²à¸£à¹à¸à¸¹à¸, à¸ªà¸µà¹à¸à¸µà¸¢à¸§, à¸¡à¸µà¸à¸§à¸²à¸¡à¸ªà¸¸à¸, à¸à¸¸à¸à¸ à¸²à¸à¸ªà¸¹à¸, à¹à¸à¹à¸²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6894" y="5684912"/>
            <a:ext cx="1188132" cy="792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à¸ªà¸±à¸à¸§à¹, à¸à¸²à¸£à¹à¸à¸¹à¸, à¸ªà¸µà¹à¸à¸µà¸¢à¸§, à¸¡à¸µà¸à¸§à¸²à¸¡à¸ªà¸¸à¸, à¸à¸¸à¸à¸ à¸²à¸à¸ªà¸¹à¸, à¹à¸à¹à¸²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7054" y="5828928"/>
            <a:ext cx="972108" cy="648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7373268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2494806" y="2492896"/>
            <a:ext cx="7141869" cy="2088232"/>
          </a:xfrm>
          <a:prstGeom prst="flowChartDocumen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th-TH" sz="4000" dirty="0">
                <a:latin typeface="Angsana New" pitchFamily="18" charset="-34"/>
                <a:cs typeface="Angsana New" pitchFamily="18" charset="-34"/>
              </a:rPr>
              <a:t> </a:t>
            </a:r>
            <a:r>
              <a:rPr lang="th-TH" sz="4000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ส่วนที่ 3 รายได้และรายจ่ายของสภาตำบล</a:t>
            </a:r>
          </a:p>
          <a:p>
            <a:pPr marL="0" indent="0" algn="ctr">
              <a:buNone/>
            </a:pPr>
            <a:r>
              <a:rPr lang="th-TH" sz="4000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(มาตรา 29 – มาตรา 37)</a:t>
            </a:r>
          </a:p>
        </p:txBody>
      </p:sp>
    </p:spTree>
    <p:extLst>
      <p:ext uri="{BB962C8B-B14F-4D97-AF65-F5344CB8AC3E}">
        <p14:creationId xmlns:p14="http://schemas.microsoft.com/office/powerpoint/2010/main" val="122754756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0" y="1052736"/>
            <a:ext cx="4837613" cy="778098"/>
          </a:xfrm>
          <a:prstGeom prst="homePlate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  <a:prstDash val="dash"/>
          </a:ln>
        </p:spPr>
        <p:txBody>
          <a:bodyPr>
            <a:normAutofit fontScale="90000"/>
          </a:bodyPr>
          <a:lstStyle/>
          <a:p>
            <a:br>
              <a:rPr lang="th-TH" b="1" dirty="0"/>
            </a:br>
            <a:r>
              <a:rPr lang="th-TH" b="1" dirty="0"/>
              <a:t>รายได้ของสภาตำบล </a:t>
            </a:r>
            <a:br>
              <a:rPr lang="en-US" dirty="0"/>
            </a:br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334566" y="1988840"/>
            <a:ext cx="11593288" cy="3816424"/>
          </a:xfrm>
          <a:prstGeom prst="round2DiagRect">
            <a:avLst/>
          </a:prstGeom>
          <a:solidFill>
            <a:srgbClr val="DDBA97"/>
          </a:solidFill>
        </p:spPr>
        <p:txBody>
          <a:bodyPr>
            <a:normAutofit lnSpcReduction="10000"/>
          </a:bodyPr>
          <a:lstStyle/>
          <a:p>
            <a:r>
              <a:rPr lang="th-TH" dirty="0"/>
              <a:t>   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สภาตำบลมีรายได้ซึ่ง </a:t>
            </a:r>
            <a:r>
              <a:rPr lang="th-TH" dirty="0" err="1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อบจ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. จัดสรรให้ตามหลักเกณฑ์ที่กระทรวงมหาดไทยกำหนด (มาตรา ๒๙) ดังนี้</a:t>
            </a:r>
            <a:endParaRPr lang="en-US" dirty="0">
              <a:ln w="18415" cmpd="sng">
                <a:noFill/>
                <a:prstDash val="solid"/>
              </a:ln>
              <a:solidFill>
                <a:sysClr val="windowText" lastClr="00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  <a:p>
            <a:pPr marL="0" indent="0">
              <a:buNone/>
            </a:pP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(๑) ภาษีบำรุงท้องที่ ภาษีโรงเรือนและที่ดิน ภาษีป้าย อากรการฆ่าสัตว์ </a:t>
            </a:r>
            <a:b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</a:b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(๒) ค่าธรรมเนียม ค่าใบอนุญาต และค่าปรับ ตามที่กฎหมายกำหนด</a:t>
            </a:r>
            <a:b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</a:b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(๓) ค่าธรรมเนียมใบอนุญาตการพนัน</a:t>
            </a:r>
            <a:b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</a:b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(๔) ภาษีมูลค่าเพิ่ม และภาษีธุรกิจ</a:t>
            </a:r>
            <a:b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</a:b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(๕) ภาษีสุรา และภาษีสรรพสามิต </a:t>
            </a:r>
            <a:b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</a:b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(๖) ภาษีและค่าธรรมเนียมรถยนต์และล้อเลื่อน</a:t>
            </a:r>
            <a:endParaRPr lang="en-US" dirty="0">
              <a:ln w="18415" cmpd="sng">
                <a:noFill/>
                <a:prstDash val="solid"/>
              </a:ln>
              <a:solidFill>
                <a:sysClr val="windowText" lastClr="00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99350047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0" y="548680"/>
            <a:ext cx="5053637" cy="850106"/>
          </a:xfrm>
          <a:prstGeom prst="homePlate">
            <a:avLst/>
          </a:prstGeom>
          <a:solidFill>
            <a:srgbClr val="ECE786"/>
          </a:solidFill>
          <a:ln>
            <a:solidFill>
              <a:schemeClr val="tx1"/>
            </a:solidFill>
            <a:prstDash val="lgDash"/>
          </a:ln>
        </p:spPr>
        <p:txBody>
          <a:bodyPr/>
          <a:lstStyle/>
          <a:p>
            <a:r>
              <a:rPr lang="th-TH" dirty="0"/>
              <a:t>รายได้ของสภาตำบล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558702" y="1484784"/>
            <a:ext cx="9590141" cy="504056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anchor="ctr">
            <a:normAutofit fontScale="92500" lnSpcReduction="10000"/>
          </a:bodyPr>
          <a:lstStyle/>
          <a:p>
            <a:pPr algn="thaiDist"/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ทุกปีงบประมาณให้รัฐบาลจัดสรรให้สภาเป็นเงินอุดหนุน (มาตรา 30)</a:t>
            </a:r>
          </a:p>
          <a:p>
            <a:pPr algn="thaiDist"/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สภาตำบลอาจมีรายได้ (มาตรา 31) จาก</a:t>
            </a:r>
          </a:p>
          <a:p>
            <a:pPr marL="0" indent="0" algn="thaiDist">
              <a:buNone/>
            </a:pP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	(๑) ทรัพย์สินของสภาตำบล</a:t>
            </a:r>
          </a:p>
          <a:p>
            <a:pPr marL="0" indent="0" algn="thaiDist">
              <a:buNone/>
            </a:pP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	(๒) สาธารณูปโภคของสภาตำบล</a:t>
            </a:r>
          </a:p>
          <a:p>
            <a:pPr marL="0" indent="0" algn="thaiDist">
              <a:buNone/>
            </a:pP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	(๓) เงินและทรัพย์สินที่มีผู้อุทิศให้</a:t>
            </a:r>
          </a:p>
          <a:p>
            <a:pPr marL="0" indent="0" algn="thaiDist">
              <a:buNone/>
            </a:pP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	(๔) เงินอุดหนุนและรายได้อื่นที่รัฐบาลหรือหน่วยงานของรัฐจัดสรรให้</a:t>
            </a:r>
          </a:p>
          <a:p>
            <a:pPr marL="0" indent="0" algn="thaiDist">
              <a:buNone/>
            </a:pP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	(๕) รายได้อื่นที่มีกฎหมายกำหนด</a:t>
            </a:r>
          </a:p>
          <a:p>
            <a:pPr algn="thaiDist"/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รายได้ของสภาตำบลได้รับยกเว้นไม่ต้องเสียภาษี โดยตราเป็นพระราชกฤษฎีกาตาม</a:t>
            </a:r>
            <a:b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</a:b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ประมวลรัษฎากร และไม่ต้องนำส่งคลังเป็นรายได้แผ่นดิน (มาตรา ๓๒)</a:t>
            </a:r>
          </a:p>
        </p:txBody>
      </p:sp>
    </p:spTree>
    <p:extLst>
      <p:ext uri="{BB962C8B-B14F-4D97-AF65-F5344CB8AC3E}">
        <p14:creationId xmlns:p14="http://schemas.microsoft.com/office/powerpoint/2010/main" val="205180465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0" y="1268760"/>
            <a:ext cx="6120680" cy="706090"/>
          </a:xfrm>
          <a:prstGeom prst="homePlate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  <a:prstDash val="lgDash"/>
          </a:ln>
        </p:spPr>
        <p:txBody>
          <a:bodyPr>
            <a:normAutofit fontScale="90000"/>
          </a:bodyPr>
          <a:lstStyle/>
          <a:p>
            <a:br>
              <a:rPr lang="th-TH" b="1" dirty="0"/>
            </a:br>
            <a:r>
              <a:rPr lang="th-TH" b="1" dirty="0"/>
              <a:t>รายจ่ายของสภาตำบล </a:t>
            </a:r>
            <a:br>
              <a:rPr lang="en-US" dirty="0"/>
            </a:br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198662" y="2204864"/>
            <a:ext cx="9937104" cy="3672408"/>
          </a:xfrm>
          <a:prstGeom prst="snip2DiagRect">
            <a:avLst/>
          </a:prstGeom>
          <a:solidFill>
            <a:srgbClr val="DDBA97"/>
          </a:solidFill>
        </p:spPr>
        <p:txBody>
          <a:bodyPr anchor="ctr">
            <a:normAutofit/>
          </a:bodyPr>
          <a:lstStyle/>
          <a:p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เงินเดือน, ค่าจ้าง, เงินค่าตอบแทนอื่น ๆ, ค่าใช้สอย, ค่าวัสดุ, ค่าครุภัณฑ์, </a:t>
            </a:r>
            <a:b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</a:b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ค่าที่ดิน สิ่งก่อสร้าง และทรัพย์สินอื่น ๆ, ค่าสาธารณูปโภค</a:t>
            </a:r>
          </a:p>
          <a:p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เงินอุดหนุนหน่วยงานอื่น</a:t>
            </a:r>
          </a:p>
          <a:p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รายจ่ายอื่นตามข้อผูกพัน หรือตามที่มีกฎหมายหรือระเบียบกระทรวงมหาดไทยกำหนดไว้ (มาตรา ๓๓) </a:t>
            </a:r>
          </a:p>
        </p:txBody>
      </p:sp>
    </p:spTree>
    <p:extLst>
      <p:ext uri="{BB962C8B-B14F-4D97-AF65-F5344CB8AC3E}">
        <p14:creationId xmlns:p14="http://schemas.microsoft.com/office/powerpoint/2010/main" val="282929345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0" y="1052736"/>
            <a:ext cx="5269661" cy="864096"/>
          </a:xfrm>
          <a:prstGeom prst="homePlate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  <a:prstDash val="lgDash"/>
          </a:ln>
        </p:spPr>
        <p:txBody>
          <a:bodyPr/>
          <a:lstStyle/>
          <a:p>
            <a:r>
              <a:rPr lang="th-TH" dirty="0"/>
              <a:t>งบประมาณรายจ่าย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630710" y="2204864"/>
            <a:ext cx="9145016" cy="3672408"/>
          </a:xfrm>
          <a:prstGeom prst="round2DiagRect">
            <a:avLst/>
          </a:prstGeom>
          <a:solidFill>
            <a:srgbClr val="ECE786"/>
          </a:solidFill>
        </p:spPr>
        <p:txBody>
          <a:bodyPr>
            <a:normAutofit/>
          </a:bodyPr>
          <a:lstStyle/>
          <a:p>
            <a:pPr algn="thaiDist"/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งบประมาณรายจ่ายประจำปีและงบประมาณรายจ่ายเพิ่มเติมให้จัดทำ</a:t>
            </a:r>
            <a:b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</a:b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เป็นข้อบังคับตามระเบียบที่กระทรวงมหาดไทยกำหนด</a:t>
            </a:r>
          </a:p>
          <a:p>
            <a:pPr algn="thaiDist"/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เมื่อสภาตำบลจัดทำร่างข้อบังคับงบประมาณรายจ่ายเสร็จแล้ว ให้เสนอ</a:t>
            </a:r>
            <a:b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</a:br>
            <a:r>
              <a:rPr lang="th-TH" dirty="0" err="1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นอภ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. เพื่ออนุมัติ </a:t>
            </a:r>
          </a:p>
          <a:p>
            <a:pPr algn="thaiDist"/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กรณีข้อบังคับงบประมาณรายจ่ายออกไม่ทันปีใหม่ ให้ใช้ข้อบังคับงบประมาณรายจ่ายประจำปีก่อนนั้นไปพลางก่อน</a:t>
            </a:r>
          </a:p>
        </p:txBody>
      </p:sp>
    </p:spTree>
    <p:extLst>
      <p:ext uri="{BB962C8B-B14F-4D97-AF65-F5344CB8AC3E}">
        <p14:creationId xmlns:p14="http://schemas.microsoft.com/office/powerpoint/2010/main" val="165870324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2566814" y="2348880"/>
            <a:ext cx="6781829" cy="1972815"/>
          </a:xfrm>
          <a:prstGeom prst="flowChartDocumen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th-TH" sz="4400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 ส่วนที่ 4 การกำกับดูแลสภาตำบล </a:t>
            </a:r>
            <a:br>
              <a:rPr lang="th-TH" sz="4400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</a:br>
            <a:r>
              <a:rPr lang="th-TH" sz="4400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(มาตรา 38 – มาตรา 39)</a:t>
            </a:r>
          </a:p>
        </p:txBody>
      </p:sp>
    </p:spTree>
    <p:extLst>
      <p:ext uri="{BB962C8B-B14F-4D97-AF65-F5344CB8AC3E}">
        <p14:creationId xmlns:p14="http://schemas.microsoft.com/office/powerpoint/2010/main" val="271127444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-13758" y="980728"/>
            <a:ext cx="6925845" cy="792088"/>
          </a:xfrm>
          <a:prstGeom prst="homePlate">
            <a:avLst/>
          </a:prstGeom>
          <a:solidFill>
            <a:srgbClr val="DDBA97"/>
          </a:solidFill>
          <a:ln>
            <a:solidFill>
              <a:schemeClr val="tx1"/>
            </a:solidFill>
            <a:prstDash val="lgDash"/>
          </a:ln>
        </p:spPr>
        <p:txBody>
          <a:bodyPr/>
          <a:lstStyle/>
          <a:p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การกำกับดูแลสภาตำบล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270670" y="1916832"/>
            <a:ext cx="9792337" cy="4320480"/>
          </a:xfrm>
          <a:prstGeom prst="snip1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anchor="ctr">
            <a:normAutofit lnSpcReduction="10000"/>
          </a:bodyPr>
          <a:lstStyle/>
          <a:p>
            <a:pPr algn="thaiDist"/>
            <a:r>
              <a:rPr lang="th-TH" dirty="0" err="1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นอภ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. มีอำนาจกำกับดูแลการปฏิบัติหน้าที่ของสภาตำบลให้เป็นไป</a:t>
            </a:r>
            <a:b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</a:b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ตามกฎหมายและระเบียบข้อบังคับของทางราชการ</a:t>
            </a:r>
          </a:p>
          <a:p>
            <a:pPr algn="thaiDist"/>
            <a:r>
              <a:rPr lang="th-TH" dirty="0" err="1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นอภ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. มีอำนาจยับยั้งการดำเนินการของสภาตำบลที่ไม่ชอบด้วยกฎหมาย </a:t>
            </a:r>
            <a:b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</a:b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ก่อหรืออาจก่อให้เกิดความเสียหายแก่ทางราชการ หรือไม่เป็นไปตามระเบียบข้อบังคับของทางราชการ  และรายงาน ผวจ. วินิจฉัย </a:t>
            </a:r>
          </a:p>
          <a:p>
            <a:pPr marL="0" indent="0" algn="thaiDist">
              <a:buNone/>
            </a:pP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	- กรณี ผวจ. เห็นด้วย ผวจ. มีอำนาจสั่งการให้สภาตำบลระงับการดำเนินการ</a:t>
            </a:r>
            <a:b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</a:b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	- กรณี ผวจ. เห็นว่าการดำเนินการของสภาตำบลเป็นไปโดยชอบ ให้ ผวจ. </a:t>
            </a:r>
            <a:b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</a:b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สั่งเพิกถอนการยับยั้งของ </a:t>
            </a:r>
            <a:r>
              <a:rPr lang="th-TH" dirty="0" err="1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นอภ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8163450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2134766" y="692696"/>
            <a:ext cx="7992889" cy="994122"/>
          </a:xfrm>
          <a:prstGeom prst="flowChartTerminator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คำนิยาม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414686" y="1916832"/>
            <a:ext cx="9649072" cy="3888432"/>
          </a:xfrm>
          <a:prstGeom prst="snip2DiagRect">
            <a:avLst/>
          </a:prstGeom>
          <a:solidFill>
            <a:srgbClr val="CF9F6F"/>
          </a:solidFill>
        </p:spPr>
        <p:txBody>
          <a:bodyPr anchor="ctr">
            <a:normAutofit fontScale="92500"/>
          </a:bodyPr>
          <a:lstStyle/>
          <a:p>
            <a:pPr marL="0" indent="0" algn="thaiDist">
              <a:buNone/>
            </a:pPr>
            <a:r>
              <a:rPr lang="th-TH" dirty="0"/>
              <a:t>	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- หน่วยการบริหารราชการส่วนท้องถิ่น หมายความว่า เทศบาล สุขาภิบาล และราชการส่วนท้องถิ่นอื่นที่มีกฎหมายจัดตั้ง แต่ไม่รวมองค์การบริหารส่วนจังหวัด (</a:t>
            </a:r>
            <a:r>
              <a:rPr lang="th-TH" dirty="0" err="1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อบจ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.)</a:t>
            </a:r>
          </a:p>
          <a:p>
            <a:pPr marL="0" indent="0" algn="thaiDist">
              <a:buNone/>
            </a:pP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	- </a:t>
            </a:r>
            <a:r>
              <a:rPr lang="th-TH" dirty="0" err="1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นอภ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. หมายความรวมถึงปลัดอำเภอผู้เป็นหัวหน้าประจำกิ่งอำเภอด้วย</a:t>
            </a:r>
          </a:p>
          <a:p>
            <a:pPr marL="0" indent="0" algn="thaiDist">
              <a:buNone/>
            </a:pP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	- ตำบล หมายความว่า ตำบลตามกฎหมายว่าด้วยลักษณะปกครองท้องที่ที่อยู่นอกเขตหน่วยการบริหารราชการส่วนท้องถิ่น กรณีตำบลใดมีพื้นที่อยู่ทั้งในและนอกเขต ให้หมายความถึงเฉพาะพื้นที่ที่อยู่นอกเขต (มาตรา 4) </a:t>
            </a:r>
            <a:endParaRPr lang="en-US" dirty="0">
              <a:ln w="18415" cmpd="sng">
                <a:noFill/>
                <a:prstDash val="solid"/>
              </a:ln>
              <a:solidFill>
                <a:sysClr val="windowText" lastClr="00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  <a:p>
            <a:pPr algn="thaiDist"/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203795352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2638822" y="2348880"/>
            <a:ext cx="6768752" cy="2232248"/>
          </a:xfrm>
          <a:prstGeom prst="flowChartDocumen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th-TH" sz="4000" dirty="0">
                <a:latin typeface="Angsana New" pitchFamily="18" charset="-34"/>
                <a:cs typeface="Angsana New" pitchFamily="18" charset="-34"/>
              </a:rPr>
              <a:t> </a:t>
            </a:r>
            <a:r>
              <a:rPr lang="th-TH" sz="4000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หมวด 2 องค์การบริหารส่วนตำบล (</a:t>
            </a:r>
            <a:r>
              <a:rPr lang="th-TH" sz="4000" dirty="0" err="1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อบต</a:t>
            </a:r>
            <a:r>
              <a:rPr lang="th-TH" sz="4000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.) </a:t>
            </a:r>
          </a:p>
          <a:p>
            <a:pPr marL="0" indent="0" algn="ctr">
              <a:buNone/>
            </a:pPr>
            <a:r>
              <a:rPr lang="th-TH" sz="4000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 (มาตรา 40 – มาตรา 92)</a:t>
            </a:r>
          </a:p>
        </p:txBody>
      </p:sp>
    </p:spTree>
    <p:extLst>
      <p:ext uri="{BB962C8B-B14F-4D97-AF65-F5344CB8AC3E}">
        <p14:creationId xmlns:p14="http://schemas.microsoft.com/office/powerpoint/2010/main" val="160258214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3776" y="1078201"/>
            <a:ext cx="5269661" cy="766623"/>
          </a:xfrm>
          <a:prstGeom prst="homePlate">
            <a:avLst/>
          </a:prstGeom>
          <a:solidFill>
            <a:srgbClr val="ECE786"/>
          </a:solidFill>
          <a:ln>
            <a:solidFill>
              <a:schemeClr val="tx1"/>
            </a:solidFill>
            <a:prstDash val="lgDash"/>
          </a:ln>
        </p:spPr>
        <p:txBody>
          <a:bodyPr>
            <a:normAutofit/>
          </a:bodyPr>
          <a:lstStyle/>
          <a:p>
            <a:r>
              <a:rPr lang="th-TH" dirty="0"/>
              <a:t>การจัดตั้ง </a:t>
            </a:r>
            <a:r>
              <a:rPr lang="th-TH" dirty="0" err="1"/>
              <a:t>อบต</a:t>
            </a:r>
            <a:r>
              <a:rPr lang="th-TH" dirty="0"/>
              <a:t>.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486694" y="2132856"/>
            <a:ext cx="9145016" cy="3312368"/>
          </a:xfrm>
          <a:prstGeom prst="snipRoundRect">
            <a:avLst/>
          </a:prstGeom>
          <a:solidFill>
            <a:srgbClr val="DDBA97"/>
          </a:solidFill>
        </p:spPr>
        <p:txBody>
          <a:bodyPr>
            <a:normAutofit/>
          </a:bodyPr>
          <a:lstStyle/>
          <a:p>
            <a:pPr algn="thaiDist"/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สภาตำบลที่มีรายได้ไม่รวมเงินอุดหนุนในปีงบประมาณที่ล่วงมาติดต่อกันสามปีเฉลี่ยไม่ต่ำกว่าปีละหนึ่งแสนห้าหมื่นบาท หรือตามเกณฑ์รายได้เฉลี่ยตามประกาศกระทรวงมหาดไทยอาจ</a:t>
            </a:r>
            <a:r>
              <a:rPr lang="th-TH" u="sng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จัดตั้งเป็นองค์การบริหารส่วนตำบล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ได้ </a:t>
            </a:r>
            <a:b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</a:b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โดยทำเป็นประกาศกระทรวงมหาดไทย ระบุชื่อและเขตของ </a:t>
            </a:r>
            <a:r>
              <a:rPr lang="th-TH" dirty="0" err="1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อบต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. และประกาศในราชกิจจา</a:t>
            </a:r>
            <a:r>
              <a:rPr lang="th-TH" dirty="0" err="1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นุเบกษา</a:t>
            </a:r>
            <a:endParaRPr lang="en-US" dirty="0">
              <a:ln w="18415" cmpd="sng">
                <a:noFill/>
                <a:prstDash val="solid"/>
              </a:ln>
              <a:solidFill>
                <a:sysClr val="windowText" lastClr="00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7405448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6865" y="1268760"/>
            <a:ext cx="5773717" cy="850106"/>
          </a:xfrm>
          <a:prstGeom prst="homePlat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  <a:prstDash val="lgDash"/>
          </a:ln>
        </p:spPr>
        <p:txBody>
          <a:bodyPr/>
          <a:lstStyle/>
          <a:p>
            <a:r>
              <a:rPr lang="th-TH" dirty="0"/>
              <a:t>การจัดตั้ง </a:t>
            </a:r>
            <a:r>
              <a:rPr lang="th-TH" dirty="0" err="1"/>
              <a:t>อบต</a:t>
            </a:r>
            <a:r>
              <a:rPr lang="th-TH" dirty="0"/>
              <a:t>.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702718" y="2348880"/>
            <a:ext cx="8760236" cy="3600400"/>
          </a:xfrm>
          <a:prstGeom prst="snip1Rect">
            <a:avLst/>
          </a:prstGeom>
          <a:solidFill>
            <a:schemeClr val="bg2">
              <a:lumMod val="75000"/>
            </a:schemeClr>
          </a:solidFill>
        </p:spPr>
        <p:txBody>
          <a:bodyPr anchor="ctr">
            <a:normAutofit/>
          </a:bodyPr>
          <a:lstStyle/>
          <a:p>
            <a:pPr algn="thaiDist"/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สภาตำบลหรือ </a:t>
            </a:r>
            <a:r>
              <a:rPr lang="th-TH" dirty="0" err="1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อบต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. อาจรวมกับ </a:t>
            </a:r>
            <a:r>
              <a:rPr lang="th-TH" dirty="0" err="1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อบต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. (มาตรา ๔๑ ทวิ) หรือรวมกับหน่วยการบริหารราชการส่วนท้องถิ่นอื่นที่มีเขตติดต่อกันภายในเขตอำเภอเดียวกันได้ตามเจตนารมณ์ของประชาชนในเขตตำบลนั้น โดยทำเป็นประกาศกระทรวงมหาดไทย และให้กำหนดเขตใหม่ของหน่วยการบริหารราชการส่วนท้องถิ่นไว้ในประกาศกระทรวงมหาดไทยด้วย (มาตรา ๔๑ ตรี)</a:t>
            </a:r>
            <a:endParaRPr lang="en-US" dirty="0">
              <a:ln w="18415" cmpd="sng">
                <a:noFill/>
                <a:prstDash val="solid"/>
              </a:ln>
              <a:solidFill>
                <a:sysClr val="windowText" lastClr="00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90669065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27806" y="1124744"/>
            <a:ext cx="5066959" cy="864096"/>
          </a:xfrm>
          <a:prstGeom prst="homePlate">
            <a:avLst/>
          </a:prstGeom>
          <a:solidFill>
            <a:srgbClr val="ECE786"/>
          </a:solidFill>
          <a:ln>
            <a:solidFill>
              <a:schemeClr val="tx1"/>
            </a:solidFill>
            <a:prstDash val="lgDash"/>
          </a:ln>
        </p:spPr>
        <p:txBody>
          <a:bodyPr/>
          <a:lstStyle/>
          <a:p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การจัดตั้ง </a:t>
            </a:r>
            <a:r>
              <a:rPr lang="th-TH" dirty="0" err="1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อบต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. 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486694" y="2204864"/>
            <a:ext cx="9505055" cy="3240360"/>
          </a:xfrm>
          <a:prstGeom prst="round2DiagRect">
            <a:avLst/>
          </a:prstGeom>
          <a:solidFill>
            <a:srgbClr val="DDBA97"/>
          </a:solidFill>
        </p:spPr>
        <p:txBody>
          <a:bodyPr anchor="ctr">
            <a:normAutofit/>
          </a:bodyPr>
          <a:lstStyle/>
          <a:p>
            <a:pPr algn="thaiDist"/>
            <a:endParaRPr lang="th-TH" dirty="0">
              <a:ln w="18415" cmpd="sng">
                <a:noFill/>
                <a:prstDash val="solid"/>
              </a:ln>
              <a:solidFill>
                <a:sysClr val="windowText" lastClr="00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  <a:p>
            <a:pPr algn="thaiDist"/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ให้กระทรวงมหาดไทยยุบสภาตำบลและ </a:t>
            </a:r>
            <a:r>
              <a:rPr lang="th-TH" dirty="0" err="1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อบต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. ที่มีจำนวนประชากร</a:t>
            </a:r>
            <a:b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</a:b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ไม่ถึงสองพันคน ตามเจตนารมณ์ของประชาชนในเขตตำบลนั้น เว้นแต่</a:t>
            </a:r>
            <a:b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</a:b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มีสภาพพื้นที่เป็นเกาะหรือโดยสภาพทางภูมิศาสตร์ไม่สามารถติดต่อกับ </a:t>
            </a:r>
            <a:r>
              <a:rPr lang="th-TH" dirty="0" err="1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อบต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. หรือหน่วยการบริหารราชการส่วนท้องถิ่นที่จะไปรวมได้โดยสะดวก (มาตรา ๔๑ จัตวา)</a:t>
            </a:r>
            <a:endParaRPr lang="en-US" dirty="0">
              <a:ln w="18415" cmpd="sng">
                <a:noFill/>
                <a:prstDash val="solid"/>
              </a:ln>
              <a:solidFill>
                <a:sysClr val="windowText" lastClr="00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64397620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0" y="1124744"/>
            <a:ext cx="5341669" cy="720080"/>
          </a:xfrm>
          <a:prstGeom prst="homePlate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  <a:prstDash val="lgDash"/>
          </a:ln>
        </p:spPr>
        <p:txBody>
          <a:bodyPr>
            <a:normAutofit fontScale="90000"/>
          </a:bodyPr>
          <a:lstStyle/>
          <a:p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การจัดตั้ง </a:t>
            </a:r>
            <a:r>
              <a:rPr lang="th-TH" dirty="0" err="1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อบต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. 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774726" y="2132856"/>
            <a:ext cx="8856984" cy="3168352"/>
          </a:xfrm>
          <a:prstGeom prst="round2SameRect">
            <a:avLst/>
          </a:prstGeom>
          <a:solidFill>
            <a:schemeClr val="bg2">
              <a:lumMod val="75000"/>
            </a:schemeClr>
          </a:solidFill>
        </p:spPr>
        <p:txBody>
          <a:bodyPr anchor="ctr">
            <a:normAutofit/>
          </a:bodyPr>
          <a:lstStyle/>
          <a:p>
            <a:pPr algn="thaiDist"/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สภาตำบลหรือ </a:t>
            </a:r>
            <a:r>
              <a:rPr lang="th-TH" dirty="0" err="1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อบต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. อาจแยกพื้นที่บางส่วนไปรวมกับ </a:t>
            </a:r>
            <a:r>
              <a:rPr lang="th-TH" dirty="0" err="1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อบต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. หรือหน่วยการบริหารราชการส่วนท้องถิ่นอื่น หรือรับพื้นที่บางส่วนของสภาตำบลหรือ </a:t>
            </a:r>
            <a:r>
              <a:rPr lang="th-TH" dirty="0" err="1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อบต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. หรือหน่วยการบริหารราชการส่วนท้องถิ่นอื่นมารวมด้วยได้ โดยทำเป็นประกาศกระทรวงมหาดไทย (มาตรา ๔๑ เบญจ) </a:t>
            </a:r>
            <a:endParaRPr lang="en-US" dirty="0">
              <a:ln w="18415" cmpd="sng">
                <a:noFill/>
                <a:prstDash val="solid"/>
              </a:ln>
              <a:solidFill>
                <a:sysClr val="windowText" lastClr="00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  <a:p>
            <a:endParaRPr lang="th-TH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0784130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0" y="1340768"/>
            <a:ext cx="5557693" cy="850106"/>
          </a:xfrm>
          <a:prstGeom prst="homePlate">
            <a:avLst/>
          </a:prstGeom>
          <a:solidFill>
            <a:srgbClr val="DDBA97"/>
          </a:solidFill>
          <a:ln>
            <a:solidFill>
              <a:schemeClr val="tx1"/>
            </a:solidFill>
            <a:prstDash val="lgDash"/>
          </a:ln>
        </p:spPr>
        <p:txBody>
          <a:bodyPr/>
          <a:lstStyle/>
          <a:p>
            <a:r>
              <a:rPr lang="th-TH" dirty="0"/>
              <a:t>การจัดตั้ง </a:t>
            </a:r>
            <a:r>
              <a:rPr lang="th-TH" dirty="0" err="1"/>
              <a:t>อบต</a:t>
            </a:r>
            <a:r>
              <a:rPr lang="th-TH" dirty="0"/>
              <a:t>. 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558702" y="2420888"/>
            <a:ext cx="9374117" cy="2808312"/>
          </a:xfrm>
          <a:prstGeom prst="round2DiagRect">
            <a:avLst/>
          </a:prstGeom>
          <a:solidFill>
            <a:srgbClr val="ECE786"/>
          </a:solidFill>
        </p:spPr>
        <p:txBody>
          <a:bodyPr anchor="ctr">
            <a:normAutofit/>
          </a:bodyPr>
          <a:lstStyle/>
          <a:p>
            <a:pPr algn="thaiDist"/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การจัดตั้ง </a:t>
            </a:r>
            <a:r>
              <a:rPr lang="th-TH" dirty="0" err="1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อบต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. ขึ้นเป็นเทศบาลเป็นไปตามที่กำหนดในกฎหมายว่าด้วยการเทศบาล และให้ทำเป็นประกาศกระทรวงมหาดไทย (มาตรา ๔๒) </a:t>
            </a:r>
            <a:endParaRPr lang="en-US" dirty="0">
              <a:ln w="18415" cmpd="sng">
                <a:noFill/>
                <a:prstDash val="solid"/>
              </a:ln>
              <a:solidFill>
                <a:sysClr val="windowText" lastClr="00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  <a:p>
            <a:pPr algn="thaiDist"/>
            <a:r>
              <a:rPr lang="th-TH" dirty="0" err="1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อบต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. มีฐานะเป็นนิติบุคคลและเป็นราชการบริหารส่วนท้องถิ่น (มาตรา ๔๓) ประกอบด้วย (๑) สภา </a:t>
            </a:r>
            <a:r>
              <a:rPr lang="th-TH" dirty="0" err="1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อบต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. และ (๒) นายก </a:t>
            </a:r>
            <a:r>
              <a:rPr lang="th-TH" dirty="0" err="1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อบต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. (มาตรา ๔๔)</a:t>
            </a:r>
            <a:endParaRPr lang="en-US" dirty="0">
              <a:ln w="18415" cmpd="sng">
                <a:noFill/>
                <a:prstDash val="solid"/>
              </a:ln>
              <a:solidFill>
                <a:sysClr val="windowText" lastClr="00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  <a:p>
            <a:pPr marL="0" indent="0">
              <a:buNone/>
            </a:pP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73190890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2638822" y="2492896"/>
            <a:ext cx="7344816" cy="2044823"/>
          </a:xfrm>
          <a:prstGeom prst="flowChartDocumen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th-TH" sz="4000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 ส่วนที่ 1 สภาองค์การบริหารส่วนตำบล </a:t>
            </a:r>
          </a:p>
          <a:p>
            <a:pPr marL="0" indent="0" algn="ctr">
              <a:buNone/>
            </a:pPr>
            <a:r>
              <a:rPr lang="th-TH" sz="4000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 (มาตรา 45 – มาตรา 57)</a:t>
            </a:r>
          </a:p>
        </p:txBody>
      </p:sp>
    </p:spTree>
    <p:extLst>
      <p:ext uri="{BB962C8B-B14F-4D97-AF65-F5344CB8AC3E}">
        <p14:creationId xmlns:p14="http://schemas.microsoft.com/office/powerpoint/2010/main" val="40360590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0" y="1268760"/>
            <a:ext cx="5125645" cy="922114"/>
          </a:xfrm>
          <a:prstGeom prst="homePlat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  <a:prstDash val="lgDash"/>
          </a:ln>
        </p:spPr>
        <p:txBody>
          <a:bodyPr/>
          <a:lstStyle/>
          <a:p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สภา </a:t>
            </a:r>
            <a:r>
              <a:rPr lang="th-TH" dirty="0" err="1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อบต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. 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486694" y="2348880"/>
            <a:ext cx="9734157" cy="3096344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thaiDist"/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ประกอบด้วย สมาชิกสภาจำนวนหมู่บ้านละสองคนมาจากการเลือกตั้งกรณีมีหนึ่งหมู่บ้าน ให้มีสมาชิกจำนวนหกคน </a:t>
            </a:r>
          </a:p>
          <a:p>
            <a:pPr algn="thaiDist"/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กรณีมีสองหมู่บ้าน ให้มีสมาชิกจำนวนหมู่บ้านละสามคน </a:t>
            </a:r>
          </a:p>
          <a:p>
            <a:pPr algn="thaiDist"/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อายุของสภามีกำหนดคราวละสี่ปีนับแต่วันเลือกตั้ง (มาตรา ๔๕)</a:t>
            </a:r>
          </a:p>
        </p:txBody>
      </p:sp>
    </p:spTree>
    <p:extLst>
      <p:ext uri="{BB962C8B-B14F-4D97-AF65-F5344CB8AC3E}">
        <p14:creationId xmlns:p14="http://schemas.microsoft.com/office/powerpoint/2010/main" val="167472168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0" y="1268760"/>
            <a:ext cx="5125645" cy="922114"/>
          </a:xfrm>
          <a:prstGeom prst="homePlate">
            <a:avLst/>
          </a:prstGeom>
          <a:solidFill>
            <a:srgbClr val="ECE786"/>
          </a:solidFill>
          <a:ln>
            <a:solidFill>
              <a:schemeClr val="tx1"/>
            </a:solidFill>
            <a:prstDash val="lgDash"/>
          </a:ln>
        </p:spPr>
        <p:txBody>
          <a:bodyPr/>
          <a:lstStyle/>
          <a:p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อำนาจหน้าที่ของสภา </a:t>
            </a:r>
            <a:r>
              <a:rPr lang="th-TH" dirty="0" err="1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อบต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. 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198662" y="2420888"/>
            <a:ext cx="10094197" cy="3168352"/>
          </a:xfrm>
          <a:prstGeom prst="snip2Diag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h-TH" dirty="0"/>
              <a:t>(๑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) ให้ความเห็นชอบแผนพัฒนา </a:t>
            </a:r>
            <a:r>
              <a:rPr lang="th-TH" dirty="0" err="1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อบต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.  </a:t>
            </a:r>
          </a:p>
          <a:p>
            <a:pPr marL="0" indent="0">
              <a:buNone/>
            </a:pP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(๒) พิจารณาและให้ความเห็นชอบร่างข้อบัญญัติ</a:t>
            </a:r>
          </a:p>
          <a:p>
            <a:pPr marL="0" indent="0">
              <a:buNone/>
            </a:pP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(๓) ควบคุมการปฏิบัติงานของนายก </a:t>
            </a:r>
            <a:r>
              <a:rPr lang="th-TH" dirty="0" err="1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อบต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. เป็นไปตามกฎหมาย นโยบาย แผนพัฒนา </a:t>
            </a:r>
            <a:r>
              <a:rPr lang="th-TH" dirty="0" err="1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อบต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. ข้อบัญญัติ ระเบียบ และข้อบังคับของทางราชการ (มาตรา ๔๖) </a:t>
            </a:r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71185960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481" y="1412776"/>
            <a:ext cx="5773717" cy="778098"/>
          </a:xfrm>
          <a:prstGeom prst="homePlate">
            <a:avLst/>
          </a:prstGeom>
          <a:solidFill>
            <a:srgbClr val="DDBA97"/>
          </a:solidFill>
          <a:ln>
            <a:solidFill>
              <a:schemeClr val="tx1"/>
            </a:solidFill>
            <a:prstDash val="lgDash"/>
          </a:ln>
        </p:spPr>
        <p:txBody>
          <a:bodyPr/>
          <a:lstStyle/>
          <a:p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สภา </a:t>
            </a:r>
            <a:r>
              <a:rPr lang="th-TH" dirty="0" err="1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อบต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. 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918742" y="2492896"/>
            <a:ext cx="8136904" cy="2808312"/>
          </a:xfrm>
          <a:prstGeom prst="round2Diag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anchor="ctr">
            <a:normAutofit/>
          </a:bodyPr>
          <a:lstStyle/>
          <a:p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มีประธานสภาและรองประธานสภาคนหนึ่งซึ่งเลือกจากสมาชิก </a:t>
            </a:r>
          </a:p>
          <a:p>
            <a:r>
              <a:rPr lang="th-TH" dirty="0" err="1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นอภ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.แต่งตั้งประธานสภาและรองประธานสภาตามมติของสภา </a:t>
            </a:r>
          </a:p>
          <a:p>
            <a:pPr marL="0" indent="0">
              <a:buNone/>
            </a:pP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   (มาตรา ๔๘) </a:t>
            </a:r>
          </a:p>
          <a:p>
            <a:pPr marL="0" indent="0">
              <a:buNone/>
            </a:pP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362439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2422798" y="1052736"/>
            <a:ext cx="7344816" cy="1143000"/>
          </a:xfrm>
          <a:prstGeom prst="flowChartTerminator">
            <a:avLst/>
          </a:prstGeom>
          <a:solidFill>
            <a:srgbClr val="ECE786"/>
          </a:solidFill>
        </p:spPr>
        <p:txBody>
          <a:bodyPr/>
          <a:lstStyle/>
          <a:p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ผู้รักษาการ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630710" y="2420888"/>
            <a:ext cx="9289033" cy="3384376"/>
          </a:xfrm>
          <a:prstGeom prst="snip2SameRect">
            <a:avLst/>
          </a:prstGeom>
          <a:solidFill>
            <a:srgbClr val="CF9F6F"/>
          </a:solidFill>
        </p:spPr>
        <p:txBody>
          <a:bodyPr anchor="ctr"/>
          <a:lstStyle/>
          <a:p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รัฐมนตรีว่าการกระทรวงมหาดไทยรักษาการตามพระราชบัญญัตินี้ </a:t>
            </a:r>
          </a:p>
          <a:p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มีอำนาจออกกฎกระทรวง ระเบียบ ข้อบังคับ ประกาศ และแต่งตั้งเจ้าหน้าที่เพื่อปฏิบัติการตามพระราชบัญญัตินี้ </a:t>
            </a:r>
          </a:p>
          <a:p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กฎกระทรวง ระเบียบ ข้อบังคับ หรือประกาศที่มีผลเป็นการทั่วไป </a:t>
            </a:r>
            <a:b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</a:b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เมื่อประกาศในราชกิจจา</a:t>
            </a:r>
            <a:r>
              <a:rPr lang="th-TH" dirty="0" err="1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นุเบกษา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แล้ว ให้ใช้บังคับได้ (มาตรา ๕)</a:t>
            </a:r>
            <a:endParaRPr lang="en-US" dirty="0">
              <a:ln w="18415" cmpd="sng">
                <a:noFill/>
                <a:prstDash val="solid"/>
              </a:ln>
              <a:solidFill>
                <a:sysClr val="windowText" lastClr="00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  <a:p>
            <a:endParaRPr lang="th-TH" dirty="0"/>
          </a:p>
        </p:txBody>
      </p:sp>
      <p:pic>
        <p:nvPicPr>
          <p:cNvPr id="4" name="รูปภาพ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91348" y="5013176"/>
            <a:ext cx="1580334" cy="17008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32137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0" y="1196752"/>
            <a:ext cx="8149981" cy="850106"/>
          </a:xfrm>
          <a:prstGeom prst="homePlate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  <a:prstDash val="lgDash"/>
          </a:ln>
        </p:spPr>
        <p:txBody>
          <a:bodyPr/>
          <a:lstStyle/>
          <a:p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การพ้นจากตำแหน่งของประธานและรองประธาน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694606" y="2204864"/>
            <a:ext cx="10886285" cy="3268959"/>
          </a:xfrm>
          <a:prstGeom prst="roundRect">
            <a:avLst/>
          </a:prstGeom>
          <a:solidFill>
            <a:srgbClr val="DDBA97"/>
          </a:solidFill>
        </p:spPr>
        <p:txBody>
          <a:bodyPr>
            <a:normAutofit/>
          </a:bodyPr>
          <a:lstStyle/>
          <a:p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ประธานสภาและรองประธานสภาพ้นจากตำแหน่ง (มาตรา ๕๐) เมื่อ</a:t>
            </a:r>
            <a:endParaRPr lang="en-US" dirty="0">
              <a:ln w="18415" cmpd="sng">
                <a:noFill/>
                <a:prstDash val="solid"/>
              </a:ln>
              <a:solidFill>
                <a:sysClr val="windowText" lastClr="00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  <a:p>
            <a:pPr marL="0" indent="0">
              <a:buNone/>
            </a:pP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	(๑) ลาออก โดยยื่นหนังสือลาออกต่อ</a:t>
            </a:r>
            <a:r>
              <a:rPr lang="th-TH" dirty="0" err="1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นอภ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.</a:t>
            </a:r>
            <a:endParaRPr lang="en-US" dirty="0">
              <a:ln w="18415" cmpd="sng">
                <a:noFill/>
                <a:prstDash val="solid"/>
              </a:ln>
              <a:solidFill>
                <a:sysClr val="windowText" lastClr="00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  <a:p>
            <a:pPr marL="0" indent="0">
              <a:buNone/>
            </a:pP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	(๒) สิ้นสุดสมาชิกภาพของสมาชิก</a:t>
            </a:r>
            <a:endParaRPr lang="en-US" dirty="0">
              <a:ln w="18415" cmpd="sng">
                <a:noFill/>
                <a:prstDash val="solid"/>
              </a:ln>
              <a:solidFill>
                <a:sysClr val="windowText" lastClr="00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  <a:p>
            <a:pPr marL="0" indent="0">
              <a:buNone/>
            </a:pP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	(๓) ผวจ.สั่งให้พ้นจากตำแหน่งตามมาตรา ๙๒ กรณีนี้จะดำรงตำแหน่งประธานหรือรองประธานอีกไม่ได้ตลอดอายุของสภานั้น</a:t>
            </a:r>
          </a:p>
        </p:txBody>
      </p:sp>
    </p:spTree>
    <p:extLst>
      <p:ext uri="{BB962C8B-B14F-4D97-AF65-F5344CB8AC3E}">
        <p14:creationId xmlns:p14="http://schemas.microsoft.com/office/powerpoint/2010/main" val="264588277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0" y="1412776"/>
            <a:ext cx="8510021" cy="922114"/>
          </a:xfrm>
          <a:prstGeom prst="homePlat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  <a:prstDash val="lgDash"/>
          </a:ln>
        </p:spPr>
        <p:txBody>
          <a:bodyPr/>
          <a:lstStyle/>
          <a:p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การเลือกประธาน/รองประธานสภาแทนตำแหน่งว่าง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694606" y="2636912"/>
            <a:ext cx="10971372" cy="2548879"/>
          </a:xfrm>
          <a:prstGeom prst="round2DiagRect">
            <a:avLst/>
          </a:prstGeom>
          <a:solidFill>
            <a:schemeClr val="bg2">
              <a:lumMod val="75000"/>
            </a:schemeClr>
          </a:solidFill>
        </p:spPr>
        <p:txBody>
          <a:bodyPr anchor="ctr">
            <a:normAutofit/>
          </a:bodyPr>
          <a:lstStyle/>
          <a:p>
            <a:pPr algn="thaiDist"/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เมื่อตำแหน่งประธานหรือรองประธานสภาว่างลงเพราะเหตุอื่นนอกจากครบวาระ ให้มีการเลือกแทนตำแหน่งที่ว่างภายใน 15 วัน นับแต่วันที่ตำแหน่งนั้นว่างลง ผู้ซึ่งได้รับเลือกแทนอยู่ในตำแหน่งเท่าวาระที่เหลือของผู้ซึ่งตนแทน (มาตรา ๕๑) </a:t>
            </a:r>
            <a:endParaRPr lang="en-US" dirty="0">
              <a:ln w="18415" cmpd="sng">
                <a:noFill/>
                <a:prstDash val="solid"/>
              </a:ln>
              <a:solidFill>
                <a:sysClr val="windowText" lastClr="00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52605570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0" y="1412776"/>
            <a:ext cx="6349781" cy="850106"/>
          </a:xfrm>
          <a:prstGeom prst="homePlat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  <a:prstDash val="lgDash"/>
          </a:ln>
        </p:spPr>
        <p:txBody>
          <a:bodyPr/>
          <a:lstStyle/>
          <a:p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การประชุมสภา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622598" y="2492896"/>
            <a:ext cx="10971372" cy="3268959"/>
          </a:xfrm>
          <a:solidFill>
            <a:srgbClr val="ECE786"/>
          </a:solidFill>
        </p:spPr>
        <p:txBody>
          <a:bodyPr anchor="ctr">
            <a:normAutofit/>
          </a:bodyPr>
          <a:lstStyle/>
          <a:p>
            <a:pPr algn="thaiDist"/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การประชุมสภาครั้งใด ถ้าผู้ทำหน้าที่ประธานในที่ประชุมสั่งปิดประชุมก่อนหมดระเบียบวาระ</a:t>
            </a:r>
            <a:b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</a:b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การประชุม แต่มีสมาชิกอยู่ในที่ประชุมครบองค์ประชุม และสมาชิกจำนวนไม่น้อยกว่ากึ่งหนึ่งของสมาชิกเท่าที่มีอยู่ในที่ประชุมเสนอให้เปิดประชุม ให้ดำเนินการประชุมตามระเบียบวาระต่อไปจนกว่าจะหมดระเบียบวาระหรือสภาจะได้มีมติให้ปิดประชุม (มาตรา ๕๒)</a:t>
            </a:r>
            <a:endParaRPr lang="en-US" dirty="0">
              <a:ln w="18415" cmpd="sng">
                <a:noFill/>
                <a:prstDash val="solid"/>
              </a:ln>
              <a:solidFill>
                <a:sysClr val="windowText" lastClr="00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93487041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0" y="1556792"/>
            <a:ext cx="5557693" cy="850106"/>
          </a:xfrm>
          <a:prstGeom prst="homePlate">
            <a:avLst/>
          </a:prstGeom>
          <a:solidFill>
            <a:srgbClr val="DDBA97"/>
          </a:solidFill>
          <a:ln>
            <a:solidFill>
              <a:schemeClr val="tx1"/>
            </a:solidFill>
            <a:prstDash val="lgDash"/>
          </a:ln>
        </p:spPr>
        <p:txBody>
          <a:bodyPr/>
          <a:lstStyle/>
          <a:p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การประชุมสมัยสามัญ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622598" y="2564904"/>
            <a:ext cx="10971372" cy="2736304"/>
          </a:xfrm>
          <a:solidFill>
            <a:schemeClr val="accent1">
              <a:lumMod val="40000"/>
              <a:lumOff val="60000"/>
            </a:schemeClr>
          </a:solidFill>
        </p:spPr>
        <p:txBody>
          <a:bodyPr anchor="ctr">
            <a:normAutofit/>
          </a:bodyPr>
          <a:lstStyle/>
          <a:p>
            <a:pPr algn="thaiDist"/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ในปีหนึ่งให้มีสมัยประชุมสามัญสองสมัยหรือหลายสมัย แล้วแต่สภากำหนด แต่ต้องไม่เกินสี่สมัย </a:t>
            </a:r>
          </a:p>
          <a:p>
            <a:pPr algn="thaiDist"/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วันเริ่มสมัยประชุมสามัญประจำปีให้สภา </a:t>
            </a:r>
            <a:r>
              <a:rPr lang="th-TH" dirty="0" err="1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อบต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. กำหนด </a:t>
            </a:r>
          </a:p>
          <a:p>
            <a:pPr algn="thaiDist"/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สมัยประชุมสามัญสมัยหนึ่ง ๆ มีกำหนดไม่เกินสิบห้าวัน ขยายได้เมื่อได้รับอนุญาตจาก </a:t>
            </a:r>
            <a:r>
              <a:rPr lang="th-TH" dirty="0" err="1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นอภ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.</a:t>
            </a:r>
            <a:endParaRPr lang="en-US" dirty="0">
              <a:ln w="18415" cmpd="sng">
                <a:noFill/>
                <a:prstDash val="solid"/>
              </a:ln>
              <a:solidFill>
                <a:sysClr val="windowText" lastClr="00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131492997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0" y="1124744"/>
            <a:ext cx="6493797" cy="922114"/>
          </a:xfrm>
          <a:prstGeom prst="homePlate">
            <a:avLst/>
          </a:prstGeom>
          <a:solidFill>
            <a:srgbClr val="ECE786"/>
          </a:solidFill>
          <a:ln>
            <a:solidFill>
              <a:schemeClr val="tx1"/>
            </a:solidFill>
            <a:prstDash val="lgDash"/>
          </a:ln>
        </p:spPr>
        <p:txBody>
          <a:bodyPr/>
          <a:lstStyle/>
          <a:p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การประชุมสภาครั้งแรก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550590" y="2204864"/>
            <a:ext cx="10971372" cy="3628999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thaiDist"/>
            <a:r>
              <a:rPr lang="th-TH" dirty="0" err="1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นอภ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. ต้องกำหนดให้สมาชิกดำเนินการประชุมสภาครั้งแรกภายใน 15 วัน นับแต่วันประกาศผลการเลือกตั้งสมาชิก </a:t>
            </a:r>
          </a:p>
          <a:p>
            <a:pPr marL="0" indent="0" algn="thaiDist">
              <a:buNone/>
            </a:pP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	- ให้ที่ประชุมเลือกประธานสภาและรองประธานสภา </a:t>
            </a:r>
          </a:p>
          <a:p>
            <a:pPr marL="0" indent="0" algn="thaiDist">
              <a:buNone/>
            </a:pP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	- กรณีสภาไม่อาจจัดให้มีการประชุมครั้งแรกได้ตามกำหนดเวลาหรือมีการประชุม</a:t>
            </a:r>
            <a:b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</a:b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แต่ไม่อาจเลือกประธานสภาได้  </a:t>
            </a:r>
            <a:r>
              <a:rPr lang="th-TH" dirty="0" err="1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นอภ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. อาจเสนอ ผวจ. ให้มีคำสั่งยุบสภา (มาตรา 53) </a:t>
            </a:r>
            <a:endParaRPr lang="en-US" dirty="0">
              <a:ln w="18415" cmpd="sng">
                <a:noFill/>
                <a:prstDash val="solid"/>
              </a:ln>
              <a:solidFill>
                <a:sysClr val="windowText" lastClr="00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  <a:p>
            <a:pPr marL="0" indent="0" algn="thaiDist">
              <a:buNone/>
            </a:pP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99325786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18542" y="1412776"/>
            <a:ext cx="4189541" cy="796950"/>
          </a:xfrm>
          <a:prstGeom prst="homePlate">
            <a:avLst/>
          </a:prstGeom>
          <a:solidFill>
            <a:srgbClr val="DDBA97"/>
          </a:solidFill>
          <a:ln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การเรียกประชุมสภา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622598" y="2348880"/>
            <a:ext cx="10971372" cy="2769172"/>
          </a:xfrm>
          <a:prstGeom prst="snip2Same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anchor="ctr">
            <a:normAutofit/>
          </a:bodyPr>
          <a:lstStyle/>
          <a:p>
            <a:pPr algn="thaiDist"/>
            <a:r>
              <a:rPr lang="th-TH" dirty="0">
                <a:ln w="18415" cmpd="sng">
                  <a:solidFill>
                    <a:schemeClr val="tx1"/>
                  </a:solidFill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 </a:t>
            </a: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ให้ประธานสภาเป็นผู้เรียกประชุมสภาตามสมัยประชุม และเป็นผู้เปิดหรือปิดประชุม </a:t>
            </a:r>
          </a:p>
          <a:p>
            <a:pPr algn="thaiDist"/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 กรณียังไม่มีประธานสภา หรือประธานสภาไม่เรียกประชุมตามกฎหมาย ให้ </a:t>
            </a:r>
            <a:r>
              <a:rPr lang="th-TH" dirty="0" err="1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นอภ</a:t>
            </a: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.เป็นผู้เรียกประชุม และเป็นผู้เปิดหรือปิดประชุม (มาตรา ๕๔)</a:t>
            </a:r>
            <a:endParaRPr lang="en-US" dirty="0">
              <a:ln w="18415" cmpd="sng">
                <a:noFill/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79144227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262558" y="836712"/>
            <a:ext cx="4693597" cy="1084982"/>
          </a:xfrm>
          <a:prstGeom prst="homePlate">
            <a:avLst/>
          </a:prstGeom>
          <a:solidFill>
            <a:schemeClr val="bg2">
              <a:lumMod val="90000"/>
            </a:schemeClr>
          </a:solidFill>
          <a:ln>
            <a:solidFill>
              <a:schemeClr val="dk1"/>
            </a:solidFill>
            <a:prstDash val="lgDash"/>
          </a:ln>
        </p:spPr>
        <p:txBody>
          <a:bodyPr/>
          <a:lstStyle/>
          <a:p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การประชุมสมัยวิสามัญ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550590" y="2104257"/>
            <a:ext cx="10958294" cy="3701007"/>
          </a:xfrm>
          <a:prstGeom prst="round2Diag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/>
          <a:lstStyle/>
          <a:p>
            <a:pPr algn="thaiDist"/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 เมื่อเห็นว่าเป็นการจำเป็นเพื่อประโยชน์ของ </a:t>
            </a:r>
            <a:r>
              <a:rPr lang="th-TH" dirty="0" err="1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อบต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. </a:t>
            </a:r>
          </a:p>
          <a:p>
            <a:pPr algn="thaiDist"/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 ประธานสภา นายก หรือสมาชิกจำนวนไม่น้อยกว่ากึ่งหนึ่งของจำนวนสมาชิกทั้งหมดเท่าที่มีอยู่   อาจทำคำร้องยื่นต่อ </a:t>
            </a:r>
            <a:r>
              <a:rPr lang="th-TH" dirty="0" err="1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นอภ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. ขอเปิดประชุมวิสามัญ </a:t>
            </a:r>
          </a:p>
          <a:p>
            <a:pPr algn="thaiDist"/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 ถ้าเห็นสมควรให้ </a:t>
            </a:r>
            <a:r>
              <a:rPr lang="th-TH" dirty="0" err="1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นอภ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. เรียกประชุมวิสามัญได้ </a:t>
            </a:r>
          </a:p>
          <a:p>
            <a:pPr algn="thaiDist"/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 สมัยประชุมวิสามัญให้กำหนดไม่เกิน 15 วัน แต่ถ้าจะขยายเวลาออกไปอีกจะต้องได้รับอนุญาตจาก </a:t>
            </a:r>
            <a:r>
              <a:rPr lang="th-TH" dirty="0" err="1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นอภ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. (มาตรา ๕๕)</a:t>
            </a:r>
            <a:endParaRPr lang="en-US" dirty="0">
              <a:ln w="18415" cmpd="sng">
                <a:noFill/>
                <a:prstDash val="solid"/>
              </a:ln>
              <a:solidFill>
                <a:sysClr val="windowText" lastClr="00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  <a:p>
            <a:endParaRPr lang="th-TH" dirty="0">
              <a:ln w="18415" cmpd="sng">
                <a:noFill/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184427399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18542" y="1268760"/>
            <a:ext cx="4549581" cy="792088"/>
          </a:xfrm>
          <a:prstGeom prst="homePlate">
            <a:avLst/>
          </a:prstGeom>
          <a:solidFill>
            <a:srgbClr val="DDBA97">
              <a:alpha val="73000"/>
            </a:srgbClr>
          </a:solidFill>
          <a:ln>
            <a:solidFill>
              <a:schemeClr val="tx1"/>
            </a:solidFill>
            <a:prstDash val="lgDash"/>
          </a:ln>
        </p:spPr>
        <p:txBody>
          <a:bodyPr/>
          <a:lstStyle/>
          <a:p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เลขานุการสภา </a:t>
            </a:r>
            <a:r>
              <a:rPr lang="th-TH" dirty="0" err="1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อบต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.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609521" y="2204864"/>
            <a:ext cx="10670261" cy="3412975"/>
          </a:xfrm>
          <a:prstGeom prst="snip2DiagRect">
            <a:avLst/>
          </a:prstGeom>
          <a:solidFill>
            <a:schemeClr val="accent3">
              <a:lumMod val="40000"/>
              <a:lumOff val="60000"/>
              <a:alpha val="99000"/>
            </a:schemeClr>
          </a:solidFill>
        </p:spPr>
        <p:txBody>
          <a:bodyPr>
            <a:normAutofit/>
          </a:bodyPr>
          <a:lstStyle/>
          <a:p>
            <a:pPr algn="thaiDist"/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ให้สภาเลือกปลัด </a:t>
            </a:r>
            <a:r>
              <a:rPr lang="th-TH" dirty="0" err="1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อบต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. หรือสมาชิกคนหนึ่งเป็นเลขานุการสภา โดยคำนึงถึงความรู้ความสามารถอันจะเป็นประโยชน์ต่อสภา </a:t>
            </a:r>
          </a:p>
          <a:p>
            <a:pPr algn="thaiDist"/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มีหน้าที่รับผิดชอบงานธุรการและจัดการประชุมและงานอื่นใดตามที่ประธานสภามอบหมาย </a:t>
            </a:r>
          </a:p>
          <a:p>
            <a:pPr algn="thaiDist"/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พ้นจากตำแหน่งเมื่อครบอายุของสภา เมื่อมีการยุบสภา หรือสภามีมติให้พ้นจากตำแหน่ง</a:t>
            </a:r>
            <a:b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</a:b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(มาตรา ๕๗) </a:t>
            </a:r>
          </a:p>
        </p:txBody>
      </p:sp>
    </p:spTree>
    <p:extLst>
      <p:ext uri="{BB962C8B-B14F-4D97-AF65-F5344CB8AC3E}">
        <p14:creationId xmlns:p14="http://schemas.microsoft.com/office/powerpoint/2010/main" val="1825888805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2278782" y="2492896"/>
            <a:ext cx="7704857" cy="2188839"/>
          </a:xfrm>
          <a:prstGeom prst="flowChartDocument">
            <a:avLst/>
          </a:prstGeom>
          <a:solidFill>
            <a:schemeClr val="accent3">
              <a:lumMod val="60000"/>
              <a:lumOff val="40000"/>
              <a:alpha val="61000"/>
            </a:schemeClr>
          </a:solidFill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th-TH" sz="4000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 ส่วนที่ 2 นายกองค์การบริหารส่วนตำบล </a:t>
            </a:r>
          </a:p>
          <a:p>
            <a:pPr marL="0" indent="0" algn="ctr">
              <a:buNone/>
            </a:pPr>
            <a:r>
              <a:rPr lang="th-TH" sz="4000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(มาตรา 58 – มาตรา 65)</a:t>
            </a:r>
          </a:p>
        </p:txBody>
      </p:sp>
    </p:spTree>
    <p:extLst>
      <p:ext uri="{BB962C8B-B14F-4D97-AF65-F5344CB8AC3E}">
        <p14:creationId xmlns:p14="http://schemas.microsoft.com/office/powerpoint/2010/main" val="3451322767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90550" y="1484784"/>
            <a:ext cx="4117533" cy="864096"/>
          </a:xfrm>
          <a:prstGeom prst="homePlate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  <a:prstDash val="lgDash"/>
          </a:ln>
        </p:spPr>
        <p:txBody>
          <a:bodyPr/>
          <a:lstStyle/>
          <a:p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นายก </a:t>
            </a:r>
            <a:r>
              <a:rPr lang="th-TH" dirty="0" err="1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อบต</a:t>
            </a: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.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609521" y="2464297"/>
            <a:ext cx="10971372" cy="2404863"/>
          </a:xfrm>
          <a:prstGeom prst="snip2Same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pPr algn="thaiDist"/>
            <a:r>
              <a:rPr lang="th-TH" dirty="0" err="1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อบต</a:t>
            </a: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. มีนายกคนหนึ่งซึ่งมาจากการเลือกตั้งโดยตรงของประชาชน (มาตรา ๕๘) </a:t>
            </a:r>
          </a:p>
          <a:p>
            <a:pPr algn="thaiDist"/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ดำรงตำแหน่งนับตั้งแต่วันเลือกตั้ง</a:t>
            </a:r>
          </a:p>
          <a:p>
            <a:pPr algn="thaiDist"/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มีระยะการดำรงตำแหน่งคราวละสี่ปีนับแต่วันเลือกตั้ง (มาตรา ๕๘/๒)</a:t>
            </a:r>
            <a:endParaRPr lang="en-US" dirty="0">
              <a:ln w="18415" cmpd="sng">
                <a:noFill/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  <a:p>
            <a:pPr algn="thaiDist"/>
            <a:endParaRPr lang="th-TH" dirty="0">
              <a:ln w="18415" cmpd="sng">
                <a:noFill/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7107265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78582" y="476672"/>
            <a:ext cx="6119967" cy="936104"/>
          </a:xfrm>
          <a:solidFill>
            <a:srgbClr val="ECE786"/>
          </a:solidFill>
          <a:ln>
            <a:solidFill>
              <a:schemeClr val="accent2">
                <a:lumMod val="50000"/>
              </a:schemeClr>
            </a:solidFill>
          </a:ln>
        </p:spPr>
        <p:txBody>
          <a:bodyPr>
            <a:normAutofit fontScale="90000"/>
          </a:bodyPr>
          <a:lstStyle/>
          <a:p>
            <a:br>
              <a:rPr lang="th-TH" dirty="0"/>
            </a:b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โครงสร้างของกฎหมาย</a:t>
            </a:r>
            <a:br>
              <a:rPr lang="en-US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</a:br>
            <a:endParaRPr lang="th-TH" dirty="0">
              <a:ln w="18415" cmpd="sng">
                <a:noFill/>
                <a:prstDash val="solid"/>
              </a:ln>
              <a:solidFill>
                <a:sysClr val="windowText" lastClr="00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4" name="สี่เหลี่ยมผืนผ้า 3"/>
          <p:cNvSpPr/>
          <p:nvPr/>
        </p:nvSpPr>
        <p:spPr>
          <a:xfrm>
            <a:off x="1735620" y="2420888"/>
            <a:ext cx="8784976" cy="864096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dirty="0">
                <a:solidFill>
                  <a:sysClr val="windowText" lastClr="000000"/>
                </a:solidFill>
                <a:latin typeface="TH SarabunIT๙" pitchFamily="34" charset="-34"/>
                <a:cs typeface="TH SarabunIT๙" pitchFamily="34" charset="-34"/>
              </a:rPr>
              <a:t>- </a:t>
            </a:r>
            <a:r>
              <a:rPr lang="th-TH" b="1" dirty="0">
                <a:solidFill>
                  <a:sysClr val="windowText" lastClr="000000"/>
                </a:solidFill>
                <a:latin typeface="TH SarabunIT๙" pitchFamily="34" charset="-34"/>
                <a:cs typeface="TH SarabunIT๙" pitchFamily="34" charset="-34"/>
              </a:rPr>
              <a:t>ส่วนที่ 1</a:t>
            </a:r>
            <a:r>
              <a:rPr lang="th-TH" dirty="0">
                <a:solidFill>
                  <a:sysClr val="windowText" lastClr="000000"/>
                </a:solidFill>
                <a:latin typeface="TH SarabunIT๙" pitchFamily="34" charset="-34"/>
                <a:cs typeface="TH SarabunIT๙" pitchFamily="34" charset="-34"/>
              </a:rPr>
              <a:t> สมาชิกสภาตำบล (มาตรา 7 – มาตรา 21)</a:t>
            </a:r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1735620" y="3441441"/>
            <a:ext cx="8784976" cy="864096"/>
          </a:xfrm>
          <a:prstGeom prst="rect">
            <a:avLst/>
          </a:prstGeom>
          <a:solidFill>
            <a:srgbClr val="CF9F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dirty="0">
                <a:solidFill>
                  <a:sysClr val="windowText" lastClr="000000"/>
                </a:solidFill>
                <a:latin typeface="TH SarabunIT๙" pitchFamily="34" charset="-34"/>
                <a:cs typeface="TH SarabunIT๙" pitchFamily="34" charset="-34"/>
              </a:rPr>
              <a:t>- </a:t>
            </a:r>
            <a:r>
              <a:rPr lang="th-TH" b="1" dirty="0">
                <a:solidFill>
                  <a:sysClr val="windowText" lastClr="000000"/>
                </a:solidFill>
                <a:latin typeface="TH SarabunIT๙" pitchFamily="34" charset="-34"/>
                <a:cs typeface="TH SarabunIT๙" pitchFamily="34" charset="-34"/>
              </a:rPr>
              <a:t>ส่วนที่ 2</a:t>
            </a:r>
            <a:r>
              <a:rPr lang="th-TH" dirty="0">
                <a:solidFill>
                  <a:sysClr val="windowText" lastClr="000000"/>
                </a:solidFill>
                <a:latin typeface="TH SarabunIT๙" pitchFamily="34" charset="-34"/>
                <a:cs typeface="TH SarabunIT๙" pitchFamily="34" charset="-34"/>
              </a:rPr>
              <a:t> อำนาจหน้าที่ของสภาตำบล (มาตรา 22 – มาตรา 28)</a:t>
            </a:r>
          </a:p>
        </p:txBody>
      </p:sp>
      <p:sp>
        <p:nvSpPr>
          <p:cNvPr id="6" name="สี่เหลี่ยมผืนผ้า 5"/>
          <p:cNvSpPr/>
          <p:nvPr/>
        </p:nvSpPr>
        <p:spPr>
          <a:xfrm>
            <a:off x="478582" y="1613989"/>
            <a:ext cx="5081840" cy="5847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txBody>
          <a:bodyPr wrap="none">
            <a:spAutoFit/>
          </a:bodyPr>
          <a:lstStyle/>
          <a:p>
            <a:r>
              <a:rPr lang="th-TH" sz="3200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หมวด 1 สภาตำบล (มาตรา 6 – มาตรา 39)</a:t>
            </a:r>
            <a:endParaRPr lang="en-US" sz="3200" dirty="0">
              <a:ln w="18415" cmpd="sng">
                <a:noFill/>
                <a:prstDash val="solid"/>
              </a:ln>
              <a:solidFill>
                <a:sysClr val="windowText" lastClr="00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7" name="สี่เหลี่ยมผืนผ้า 6"/>
          <p:cNvSpPr/>
          <p:nvPr/>
        </p:nvSpPr>
        <p:spPr>
          <a:xfrm>
            <a:off x="1743277" y="4484464"/>
            <a:ext cx="8784976" cy="864096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sz="2000" dirty="0">
                <a:solidFill>
                  <a:sysClr val="windowText" lastClr="000000"/>
                </a:solidFill>
              </a:rPr>
              <a:t>- </a:t>
            </a:r>
            <a:r>
              <a:rPr lang="th-TH" b="1" dirty="0">
                <a:solidFill>
                  <a:sysClr val="windowText" lastClr="000000"/>
                </a:solidFill>
                <a:latin typeface="TH SarabunIT๙" pitchFamily="34" charset="-34"/>
                <a:cs typeface="TH SarabunIT๙" pitchFamily="34" charset="-34"/>
              </a:rPr>
              <a:t>ส่วนที่ 3</a:t>
            </a:r>
            <a:r>
              <a:rPr lang="th-TH" dirty="0">
                <a:solidFill>
                  <a:sysClr val="windowText" lastClr="000000"/>
                </a:solidFill>
                <a:latin typeface="TH SarabunIT๙" pitchFamily="34" charset="-34"/>
                <a:cs typeface="TH SarabunIT๙" pitchFamily="34" charset="-34"/>
              </a:rPr>
              <a:t> รายได้และรายจ่ายของสภาตำบล (มาตรา 29 – มาตรา 37)</a:t>
            </a:r>
          </a:p>
        </p:txBody>
      </p:sp>
      <p:sp>
        <p:nvSpPr>
          <p:cNvPr id="8" name="สี่เหลี่ยมผืนผ้า 7"/>
          <p:cNvSpPr/>
          <p:nvPr/>
        </p:nvSpPr>
        <p:spPr>
          <a:xfrm>
            <a:off x="1735620" y="5589240"/>
            <a:ext cx="8784976" cy="864096"/>
          </a:xfrm>
          <a:prstGeom prst="rect">
            <a:avLst/>
          </a:prstGeom>
          <a:solidFill>
            <a:srgbClr val="CF9F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dirty="0">
                <a:solidFill>
                  <a:sysClr val="windowText" lastClr="000000"/>
                </a:solidFill>
                <a:latin typeface="TH SarabunIT๙" pitchFamily="34" charset="-34"/>
                <a:cs typeface="TH SarabunIT๙" pitchFamily="34" charset="-34"/>
              </a:rPr>
              <a:t>- </a:t>
            </a:r>
            <a:r>
              <a:rPr lang="th-TH" b="1" dirty="0">
                <a:solidFill>
                  <a:sysClr val="windowText" lastClr="000000"/>
                </a:solidFill>
                <a:latin typeface="TH SarabunIT๙" pitchFamily="34" charset="-34"/>
                <a:cs typeface="TH SarabunIT๙" pitchFamily="34" charset="-34"/>
              </a:rPr>
              <a:t>ส่วนที่ 4</a:t>
            </a:r>
            <a:r>
              <a:rPr lang="th-TH" dirty="0">
                <a:solidFill>
                  <a:sysClr val="windowText" lastClr="000000"/>
                </a:solidFill>
                <a:latin typeface="TH SarabunIT๙" pitchFamily="34" charset="-34"/>
                <a:cs typeface="TH SarabunIT๙" pitchFamily="34" charset="-34"/>
              </a:rPr>
              <a:t> การกำกับดูแลสภาตำบล (มาตรา 38 – มาตรา 39)</a:t>
            </a:r>
            <a:endParaRPr lang="en-US" dirty="0">
              <a:solidFill>
                <a:sysClr val="windowText" lastClr="000000"/>
              </a:solidFill>
              <a:latin typeface="TH SarabunIT๙" pitchFamily="34" charset="-34"/>
              <a:cs typeface="TH SarabunIT๙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002056818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18542" y="1772816"/>
            <a:ext cx="4549581" cy="706090"/>
          </a:xfrm>
          <a:prstGeom prst="homePlate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  <a:prstDash val="lgDash"/>
          </a:ln>
        </p:spPr>
        <p:txBody>
          <a:bodyPr>
            <a:normAutofit fontScale="90000"/>
          </a:bodyPr>
          <a:lstStyle/>
          <a:p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ผู้ช่วยเหลือนายก </a:t>
            </a:r>
            <a:r>
              <a:rPr lang="th-TH" dirty="0" err="1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อบต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. 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740458" y="2608313"/>
            <a:ext cx="10107276" cy="2980927"/>
          </a:xfrm>
          <a:prstGeom prst="round2Diag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>
            <a:normAutofit lnSpcReduction="10000"/>
          </a:bodyPr>
          <a:lstStyle/>
          <a:p>
            <a:pPr algn="thaiDist"/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นายก </a:t>
            </a:r>
            <a:r>
              <a:rPr lang="th-TH" dirty="0" err="1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อบต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. อาจแต่งตั้ง</a:t>
            </a:r>
          </a:p>
          <a:p>
            <a:pPr marL="0" indent="0" algn="thaiDist">
              <a:buNone/>
            </a:pP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	- รองนายกซึ่งมิใช่สมาชิกสภาเป็นผู้ช่วยเหลือในการบริหารราชการของ อบต. ตามที่นายกมอบหมายได้ไม่เกินสองคน </a:t>
            </a:r>
          </a:p>
          <a:p>
            <a:pPr marL="0" indent="0" algn="thaiDist">
              <a:buNone/>
            </a:pP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	- เลขานุการนายกคนหนึ่งซึ่งมิได้เป็นสมาชิกสภาหรือเจ้าหน้าที่ของรัฐได้ </a:t>
            </a:r>
            <a:b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</a:b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(มาตรา ๕๘/๓)</a:t>
            </a:r>
          </a:p>
        </p:txBody>
      </p:sp>
    </p:spTree>
    <p:extLst>
      <p:ext uri="{BB962C8B-B14F-4D97-AF65-F5344CB8AC3E}">
        <p14:creationId xmlns:p14="http://schemas.microsoft.com/office/powerpoint/2010/main" val="298330017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0" y="1052736"/>
            <a:ext cx="5341669" cy="850106"/>
          </a:xfrm>
          <a:prstGeom prst="homePlate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  <a:prstDash val="lgDash"/>
          </a:ln>
        </p:spPr>
        <p:txBody>
          <a:bodyPr>
            <a:normAutofit/>
          </a:bodyPr>
          <a:lstStyle/>
          <a:p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อำนาจหน้าที่ของนายก </a:t>
            </a:r>
            <a:r>
              <a:rPr lang="th-TH" dirty="0" err="1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อบต</a:t>
            </a: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. 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126654" y="2060848"/>
            <a:ext cx="10153128" cy="4320480"/>
          </a:xfrm>
          <a:prstGeom prst="snip2Diag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(๑) กำหนดนโยบายโดยไม่ขัดต่อกฎหมาย และรับผิดชอบในการบริหารราชการของ </a:t>
            </a:r>
            <a:r>
              <a:rPr lang="th-TH" dirty="0" err="1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อบต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. </a:t>
            </a:r>
          </a:p>
          <a:p>
            <a:pPr marL="0" indent="0">
              <a:buNone/>
            </a:pP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(๒) สั่ง อนุญาต และอนุมัติเกี่ยวกับราชการของ </a:t>
            </a:r>
            <a:r>
              <a:rPr lang="th-TH" dirty="0" err="1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อบต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. </a:t>
            </a:r>
          </a:p>
          <a:p>
            <a:pPr marL="0" indent="0">
              <a:buNone/>
            </a:pP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(๓) แต่งตั้งและถอดถอนรองนายกและเลขานุการนายก</a:t>
            </a:r>
          </a:p>
          <a:p>
            <a:pPr marL="0" indent="0">
              <a:buNone/>
            </a:pP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(๔) วางระเบียบเพื่อให้งานของ </a:t>
            </a:r>
            <a:r>
              <a:rPr lang="th-TH" dirty="0" err="1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อบต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. เป็นไปด้วยความเรียบร้อย</a:t>
            </a:r>
          </a:p>
          <a:p>
            <a:pPr marL="0" indent="0">
              <a:buNone/>
            </a:pP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(๕) รักษาการให้เป็นไปตามข้อบัญญัติ </a:t>
            </a:r>
            <a:r>
              <a:rPr lang="th-TH" dirty="0" err="1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อบต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.</a:t>
            </a:r>
          </a:p>
          <a:p>
            <a:pPr marL="0" indent="0">
              <a:buNone/>
            </a:pP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(๖) ปฏิบัติหน้าที่อื่นตามที่บัญญัติไว้ในพระราชบัญญัตินี้และกฎหมายอื่น</a:t>
            </a:r>
          </a:p>
          <a:p>
            <a:endParaRPr lang="th-TH" dirty="0">
              <a:ln w="18415" cmpd="sng">
                <a:noFill/>
                <a:prstDash val="solid"/>
              </a:ln>
              <a:solidFill>
                <a:sysClr val="windowText" lastClr="00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345315168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1573" y="1484784"/>
            <a:ext cx="3973517" cy="720080"/>
          </a:xfrm>
          <a:prstGeom prst="homePlate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  <a:prstDash val="lgDash"/>
          </a:ln>
        </p:spPr>
        <p:txBody>
          <a:bodyPr>
            <a:normAutofit fontScale="90000"/>
          </a:bodyPr>
          <a:lstStyle/>
          <a:p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นายก </a:t>
            </a:r>
            <a:r>
              <a:rPr lang="th-TH" dirty="0" err="1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อบต</a:t>
            </a: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. 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766614" y="2320281"/>
            <a:ext cx="10440411" cy="3556991"/>
          </a:xfrm>
          <a:prstGeom prst="snip2Diag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thaiDist"/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เป็นผู้บังคับบัญชาของพนักงานส่วนตำบลและลูกจ้างขององค์การบริหารส่วนตำบล </a:t>
            </a:r>
          </a:p>
          <a:p>
            <a:pPr algn="thaiDist"/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อำนาจหน้าที่ในการสั่งหรือการปฏิบัติราชการของรองนายกเป็นไปตามที่นายกมอบหมาย </a:t>
            </a:r>
            <a:b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</a:b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	- กรณีนายกไม่อาจปฏิบัติหน้าที่ได้ ให้รองนายกตามลำดับเป็นผู้รักษาราชการแทน </a:t>
            </a:r>
            <a:b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</a:b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	- ถ้าไม่มีรองนายกหรือมีแต่ไม่อาจปฏิบัติหน้าที่ได้ ให้ปลัดองค์การบริหารส่วนตำบลเป็นผู้รักษาราชการแทน</a:t>
            </a:r>
          </a:p>
        </p:txBody>
      </p:sp>
    </p:spTree>
    <p:extLst>
      <p:ext uri="{BB962C8B-B14F-4D97-AF65-F5344CB8AC3E}">
        <p14:creationId xmlns:p14="http://schemas.microsoft.com/office/powerpoint/2010/main" val="464178990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18542" y="1268760"/>
            <a:ext cx="3901509" cy="724942"/>
          </a:xfrm>
          <a:prstGeom prst="homePlate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  <a:prstDash val="lgDash"/>
          </a:ln>
        </p:spPr>
        <p:txBody>
          <a:bodyPr>
            <a:normAutofit fontScale="90000"/>
          </a:bodyPr>
          <a:lstStyle/>
          <a:p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ปลัด อบต. 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126654" y="2132856"/>
            <a:ext cx="10153129" cy="3701007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txBody>
          <a:bodyPr anchor="ctr"/>
          <a:lstStyle/>
          <a:p>
            <a:pPr algn="thaiDist"/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ให้มีปลัด </a:t>
            </a:r>
            <a:r>
              <a:rPr lang="th-TH" dirty="0" err="1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อบต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. คนหนึ่งเป็นผู้บังคับบัญชาพนักงานส่วนตำบลและลูกจ้าง อบต. </a:t>
            </a:r>
            <a:b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</a:b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รองจากนายก </a:t>
            </a:r>
          </a:p>
          <a:p>
            <a:pPr algn="thaiDist"/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มีหน้าที่รับผิดชอบควบคุมดูแลราชการประจำของ อบต. ให้เป็นไปตามนโยบาย</a:t>
            </a:r>
          </a:p>
          <a:p>
            <a:pPr algn="thaiDist"/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และมีอำนาจหน้าที่อื่นตามที่มีกฎหมายกำหนดหรือตามที่นายกมอบหมาย </a:t>
            </a:r>
            <a:b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</a:b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(มาตรา ๖๐/๑)</a:t>
            </a:r>
            <a:endParaRPr lang="en-US" dirty="0">
              <a:ln w="18415" cmpd="sng">
                <a:noFill/>
                <a:prstDash val="solid"/>
              </a:ln>
              <a:solidFill>
                <a:sysClr val="windowText" lastClr="00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  <a:p>
            <a:endParaRPr lang="th-TH" dirty="0">
              <a:ln w="18415" cmpd="sng">
                <a:noFill/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5162145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22335" y="1340768"/>
            <a:ext cx="5989741" cy="792088"/>
          </a:xfrm>
          <a:prstGeom prst="homePlate">
            <a:avLst/>
          </a:prstGeom>
          <a:solidFill>
            <a:srgbClr val="ECE786"/>
          </a:solidFill>
          <a:ln>
            <a:solidFill>
              <a:schemeClr val="tx1"/>
            </a:solidFill>
            <a:prstDash val="lgDash"/>
          </a:ln>
        </p:spPr>
        <p:txBody>
          <a:bodyPr>
            <a:normAutofit/>
          </a:bodyPr>
          <a:lstStyle/>
          <a:p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การพ้นจากตำแหน่งของนายก </a:t>
            </a:r>
            <a:r>
              <a:rPr lang="th-TH" dirty="0" err="1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อบต</a:t>
            </a: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.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766614" y="2204864"/>
            <a:ext cx="10742269" cy="4061048"/>
          </a:xfrm>
          <a:prstGeom prst="round1Rect">
            <a:avLst/>
          </a:prstGeom>
          <a:solidFill>
            <a:schemeClr val="bg2">
              <a:lumMod val="90000"/>
            </a:schemeClr>
          </a:solidFill>
        </p:spPr>
        <p:txBody>
          <a:bodyPr>
            <a:normAutofit fontScale="92500"/>
          </a:bodyPr>
          <a:lstStyle/>
          <a:p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ถึงคราวออกตามวาระ, ตาย, ลาออก โดยยื่นหนังสือลาออกต่อ </a:t>
            </a:r>
            <a:r>
              <a:rPr lang="th-TH" dirty="0" err="1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นอภ</a:t>
            </a: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.</a:t>
            </a:r>
            <a:endParaRPr lang="en-US" dirty="0">
              <a:ln w="18415" cmpd="sng">
                <a:noFill/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  <a:p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ขาดคุณสมบัติหรือมีลักษณะต้องห้ามตามมาตรา ๕๘/๑</a:t>
            </a:r>
            <a:endParaRPr lang="en-US" dirty="0">
              <a:ln w="18415" cmpd="sng">
                <a:noFill/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  <a:p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กระทำการฝ่าฝืนมาตรา ๖๔/๒</a:t>
            </a:r>
            <a:endParaRPr lang="en-US" dirty="0">
              <a:ln w="18415" cmpd="sng">
                <a:noFill/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  <a:p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ผวจ.สั่งให้พ้นจากตำแหน่งตามมาตรา ๘๗/๑ วรรคห้า หรือมาตรา ๙๒</a:t>
            </a:r>
            <a:endParaRPr lang="en-US" dirty="0">
              <a:ln w="18415" cmpd="sng">
                <a:noFill/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  <a:p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ถูกจำคุกโดยคำพิพากษาถึงที่สุดให้จำคุก</a:t>
            </a:r>
            <a:endParaRPr lang="en-US" dirty="0">
              <a:ln w="18415" cmpd="sng">
                <a:noFill/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  <a:p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ราษฎรผู้มีสิทธิเลือกตั้งในเขตองค์การบริหารส่วนตำบลจำนวน</a:t>
            </a:r>
            <a:b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</a:b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ไม่น้อยกว่าสามในสี่ของจำนวนผู้มีสิทธิเลือกตั้งที่มาลงคะแนนเสียงเห็นว่าไม่สมควรดำรงตำแหน่งต่อไป</a:t>
            </a:r>
          </a:p>
          <a:p>
            <a:endParaRPr lang="en-US" dirty="0">
              <a:ln w="18415" cmpd="sng">
                <a:noFill/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  <a:p>
            <a:endParaRPr lang="th-TH" dirty="0">
              <a:ln w="18415" cmpd="sng">
                <a:noFill/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189290120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90550" y="2132856"/>
            <a:ext cx="5197653" cy="792088"/>
          </a:xfrm>
          <a:prstGeom prst="homePlate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  <a:prstDash val="lgDash"/>
          </a:ln>
        </p:spPr>
        <p:txBody>
          <a:bodyPr/>
          <a:lstStyle/>
          <a:p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การปฏิบัติหน้าที่นายก </a:t>
            </a:r>
            <a:r>
              <a:rPr lang="th-TH" dirty="0" err="1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อบต</a:t>
            </a: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.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198662" y="3140968"/>
            <a:ext cx="10297144" cy="2088232"/>
          </a:xfrm>
          <a:prstGeom prst="snip2Diag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anchor="ctr"/>
          <a:lstStyle/>
          <a:p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ในระหว่างที่ไม่มีนายก ให้ปลัดปฏิบัติหน้าที่ของนายกเท่าที่จำเป็น</a:t>
            </a:r>
            <a:b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</a:b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ได้เป็นการชั่วคราวจนถึงวันประกาศผลการเลือกตั้งนายก</a:t>
            </a:r>
          </a:p>
        </p:txBody>
      </p:sp>
    </p:spTree>
    <p:extLst>
      <p:ext uri="{BB962C8B-B14F-4D97-AF65-F5344CB8AC3E}">
        <p14:creationId xmlns:p14="http://schemas.microsoft.com/office/powerpoint/2010/main" val="1531260944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18542" y="1196752"/>
            <a:ext cx="8293997" cy="850106"/>
          </a:xfrm>
          <a:prstGeom prst="homePlate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  <a:prstDash val="lgDash"/>
          </a:ln>
        </p:spPr>
        <p:txBody>
          <a:bodyPr>
            <a:normAutofit fontScale="90000"/>
          </a:bodyPr>
          <a:lstStyle/>
          <a:p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นายก รองนายก และเลขานุการนายก ต้องไม่กระทำการ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694606" y="2132856"/>
            <a:ext cx="10971372" cy="4277072"/>
          </a:xfrm>
          <a:prstGeom prst="roundRect">
            <a:avLst/>
          </a:prstGeom>
          <a:solidFill>
            <a:schemeClr val="bg2">
              <a:lumMod val="75000"/>
            </a:schemeClr>
          </a:solidFill>
        </p:spPr>
        <p:txBody>
          <a:bodyPr anchor="ctr">
            <a:normAutofit/>
          </a:bodyPr>
          <a:lstStyle/>
          <a:p>
            <a:pPr marL="0" indent="0" algn="thaiDist">
              <a:buNone/>
            </a:pPr>
            <a:r>
              <a:rPr lang="en-US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	</a:t>
            </a:r>
          </a:p>
          <a:p>
            <a:pPr marL="0" indent="0" algn="thaiDist">
              <a:buNone/>
            </a:pPr>
            <a:r>
              <a:rPr lang="en-US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	(</a:t>
            </a: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๑) ดำรงตำแหน่งหรือปฏิบัติหน้าที่อื่นในส่วนราชการ หน่วยงานของรัฐ หรือรัฐวิสาหกิจ เว้นแต่ตำแหน่งที่ดำรงตามบทบัญญัติแห่งกฎหมาย</a:t>
            </a:r>
            <a:endParaRPr lang="en-US" dirty="0">
              <a:ln w="18415" cmpd="sng">
                <a:noFill/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  <a:p>
            <a:pPr marL="0" indent="0" algn="thaiDist">
              <a:buNone/>
            </a:pPr>
            <a:r>
              <a:rPr lang="en-US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	(</a:t>
            </a: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๒) รับเงินหรือประโยชน์ใด ๆ เป็นพิเศษจากส่วนราชการ หน่วยงานของรัฐ หรือรัฐวิสาหกิจ นอกเหนือไปจากที่ปฏิบัติกับบุคคลในธุรกิจการงานตามปกติ</a:t>
            </a:r>
            <a:endParaRPr lang="en-US" dirty="0">
              <a:ln w="18415" cmpd="sng">
                <a:noFill/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  <a:p>
            <a:pPr marL="0" indent="0" algn="thaiDist">
              <a:buNone/>
            </a:pPr>
            <a:r>
              <a:rPr lang="en-US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	(</a:t>
            </a: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๓) เป็นผู้มีส่วนได้เสียทางตรงหรือทางอ้อมในสัญญาที่ อบต. นั้นเป็นคู่สัญญาหรือในกิจการที่กระทำให้แก่ อบต. นั้น หรือที่ อบต. นั้นจะกระทำ</a:t>
            </a:r>
            <a:endParaRPr lang="en-US" dirty="0">
              <a:ln w="18415" cmpd="sng">
                <a:noFill/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  <a:p>
            <a:pPr marL="0" indent="0">
              <a:buNone/>
            </a:pPr>
            <a:endParaRPr lang="th-TH" dirty="0">
              <a:ln w="18415" cmpd="sng">
                <a:noFill/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57898072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18542" y="1628800"/>
            <a:ext cx="6637813" cy="926976"/>
          </a:xfrm>
          <a:prstGeom prst="homePlate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  <a:prstDash val="lgDash"/>
          </a:ln>
        </p:spPr>
        <p:txBody>
          <a:bodyPr>
            <a:normAutofit/>
          </a:bodyPr>
          <a:lstStyle/>
          <a:p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การปฏิบัติหน้าที่ตามพระราชบัญญัตินี้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982638" y="2708920"/>
            <a:ext cx="10729193" cy="3312367"/>
          </a:xfrm>
          <a:prstGeom prst="round2Diag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/>
          <a:p>
            <a:pPr algn="thaiDist"/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สมาชิกสภา นายก รองนายก ปลัด และพนักงานส่วนตำบล เป็นเจ้าพนักงานตามประมวลกฎหมายอาญา</a:t>
            </a:r>
          </a:p>
          <a:p>
            <a:pPr algn="thaiDist"/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นายก รองนายก ปลัด และพนักงานส่วนตำบลซึ่งนายกแต่งตั้ง มีอำนาจเปรียบเทียบคดีละเมิดข้อบัญญัติ </a:t>
            </a:r>
            <a:r>
              <a:rPr lang="th-TH" dirty="0" err="1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อบต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. ตามระเบียบกระทรวงมหาดไทย</a:t>
            </a:r>
          </a:p>
          <a:p>
            <a:endParaRPr lang="th-TH" dirty="0">
              <a:ln w="18415" cmpd="sng">
                <a:noFill/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506958046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846734" y="2636912"/>
            <a:ext cx="8856984" cy="2088231"/>
          </a:xfrm>
          <a:prstGeom prst="flowChartDocumen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th-TH" sz="4000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 ส่วนที่ 3 อำนาจหน้าที่ขององค์การบริหารส่วนตำบล </a:t>
            </a:r>
          </a:p>
          <a:p>
            <a:pPr marL="0" indent="0" algn="ctr">
              <a:buNone/>
            </a:pPr>
            <a:r>
              <a:rPr lang="th-TH" sz="4000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(มาตรา 66– มาตรา 73)</a:t>
            </a:r>
          </a:p>
        </p:txBody>
      </p:sp>
    </p:spTree>
    <p:extLst>
      <p:ext uri="{BB962C8B-B14F-4D97-AF65-F5344CB8AC3E}">
        <p14:creationId xmlns:p14="http://schemas.microsoft.com/office/powerpoint/2010/main" val="3067767429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18542" y="836712"/>
            <a:ext cx="7357893" cy="922114"/>
          </a:xfrm>
          <a:prstGeom prst="homePlate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  <a:prstDash val="lgDash"/>
          </a:ln>
        </p:spPr>
        <p:txBody>
          <a:bodyPr/>
          <a:lstStyle/>
          <a:p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อำนาจหน้าที่ที่ต้องทำของ อบต. 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406574" y="1844824"/>
            <a:ext cx="11447735" cy="4824536"/>
          </a:xfrm>
          <a:prstGeom prst="snip2Same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-  จัดให้มีและบำรุงรักษาทางน้ำ ทางบก</a:t>
            </a:r>
            <a:b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</a:b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-  รักษาความสะอาดของถนน ทางน้ำ ทางเดิน และที่สาธารณะ กำจัดสิ่งปฏิกูลมูลฝอย</a:t>
            </a:r>
            <a:b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</a:b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-  ป้องกันโรคและระงับโรคติดต่อ</a:t>
            </a:r>
            <a:b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</a:b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-  ป้องกันและบรรเทาสาธารณภัย</a:t>
            </a:r>
            <a:b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</a:b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-  ส่งเสริมการศึกษา ศาสนา และวัฒนธรรม</a:t>
            </a:r>
            <a:b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</a:b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-  ส่งเสริมการพัฒนาสตรี เด็ก เยาวชน ผู้สูงอายุ และผู้พิการ</a:t>
            </a:r>
            <a:b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</a:b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-  คุ้มครอง ดูแล และบำรุงรักษาทรัพยากรธรรมชาติและสิ่งแวดล้อม</a:t>
            </a:r>
            <a:b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</a:b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-  บำรุงรักษาศิลปะ จารีตประเพณี ภูมิปัญญาท้องถิ่น และวัฒนธรรมอันดีของท้องถิ่น</a:t>
            </a:r>
            <a:b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</a:b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-  ปฏิบัติหน้าที่อื่นตามที่ทางราชการมอบหมายโดยจัดสรรงบประมาณหรือบุคลากรให้ตามความจำเป็นและสมควร</a:t>
            </a:r>
            <a:endParaRPr lang="en-US" dirty="0">
              <a:ln w="18415" cmpd="sng">
                <a:noFill/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  <a:p>
            <a:endParaRPr lang="th-TH" dirty="0">
              <a:ln w="18415" cmpd="sng">
                <a:noFill/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1810752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ชื่อเรื่อง 1"/>
          <p:cNvSpPr>
            <a:spLocks noGrp="1"/>
          </p:cNvSpPr>
          <p:nvPr>
            <p:ph type="title"/>
          </p:nvPr>
        </p:nvSpPr>
        <p:spPr>
          <a:xfrm>
            <a:off x="467916" y="188640"/>
            <a:ext cx="6119967" cy="720080"/>
          </a:xfrm>
          <a:solidFill>
            <a:srgbClr val="ECE786"/>
          </a:solidFill>
          <a:ln>
            <a:solidFill>
              <a:schemeClr val="accent2">
                <a:lumMod val="50000"/>
              </a:schemeClr>
            </a:solidFill>
          </a:ln>
        </p:spPr>
        <p:txBody>
          <a:bodyPr>
            <a:normAutofit fontScale="90000"/>
          </a:bodyPr>
          <a:lstStyle/>
          <a:p>
            <a:br>
              <a:rPr lang="th-TH" dirty="0"/>
            </a:b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โครงสร้างของกฎหมาย</a:t>
            </a:r>
            <a:r>
              <a:rPr lang="en-US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 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(ต่อ)</a:t>
            </a:r>
            <a:br>
              <a:rPr lang="en-US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</a:br>
            <a:endParaRPr lang="th-TH" dirty="0">
              <a:ln w="18415" cmpd="sng">
                <a:noFill/>
                <a:prstDash val="solid"/>
              </a:ln>
              <a:solidFill>
                <a:sysClr val="windowText" lastClr="00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7" name="สี่เหลี่ยมผืนผ้า 6"/>
          <p:cNvSpPr/>
          <p:nvPr/>
        </p:nvSpPr>
        <p:spPr>
          <a:xfrm>
            <a:off x="467916" y="1008629"/>
            <a:ext cx="6790642" cy="5847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txBody>
          <a:bodyPr wrap="none">
            <a:spAutoFit/>
          </a:bodyPr>
          <a:lstStyle/>
          <a:p>
            <a:r>
              <a:rPr lang="th-TH" sz="3200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หมวด 2 องค์การบริหารส่วนตำบล (มาตรา 40 – มาตรา 92)</a:t>
            </a:r>
          </a:p>
        </p:txBody>
      </p:sp>
      <p:sp>
        <p:nvSpPr>
          <p:cNvPr id="8" name="สี่เหลี่ยมผืนผ้า 7"/>
          <p:cNvSpPr/>
          <p:nvPr/>
        </p:nvSpPr>
        <p:spPr>
          <a:xfrm>
            <a:off x="1918742" y="1788097"/>
            <a:ext cx="8784976" cy="634211"/>
          </a:xfrm>
          <a:prstGeom prst="rect">
            <a:avLst/>
          </a:prstGeom>
          <a:solidFill>
            <a:srgbClr val="CF9F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- ส่วนที่ 1 สภาองค์การบริหารส่วนตำบล (มาตรา 45 – มาตรา 57)</a:t>
            </a:r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1918742" y="2564904"/>
            <a:ext cx="8784976" cy="658958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- ส่วนที่ 2 นายกองค์การบริหารส่วนตำบล (มาตรา 58 – มาตรา 65)</a:t>
            </a:r>
          </a:p>
        </p:txBody>
      </p:sp>
      <p:sp>
        <p:nvSpPr>
          <p:cNvPr id="10" name="สี่เหลี่ยมผืนผ้า 9"/>
          <p:cNvSpPr/>
          <p:nvPr/>
        </p:nvSpPr>
        <p:spPr>
          <a:xfrm>
            <a:off x="1918742" y="3407758"/>
            <a:ext cx="8784976" cy="648072"/>
          </a:xfrm>
          <a:prstGeom prst="rect">
            <a:avLst/>
          </a:prstGeom>
          <a:solidFill>
            <a:srgbClr val="CF9F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sz="2400" dirty="0"/>
              <a:t> 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- ส่วนที่ 3 อำนาจหน้าที่ขององค์การบริหารส่วนตำบล (มาตรา 66– มาตรา 73)</a:t>
            </a:r>
            <a:endParaRPr lang="th-TH" sz="3200" dirty="0">
              <a:ln w="18415" cmpd="sng">
                <a:noFill/>
                <a:prstDash val="solid"/>
              </a:ln>
              <a:solidFill>
                <a:sysClr val="windowText" lastClr="00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11" name="สี่เหลี่ยมผืนผ้า 10"/>
          <p:cNvSpPr/>
          <p:nvPr/>
        </p:nvSpPr>
        <p:spPr>
          <a:xfrm>
            <a:off x="1918742" y="4214011"/>
            <a:ext cx="8784976" cy="576064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sz="2400" dirty="0"/>
              <a:t> 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- ส่วนที่ 4 รายได้และรายจ่ายขององค์การบริหารส่วนตำบล (มาตรา 74 – มาตรา 89)</a:t>
            </a:r>
          </a:p>
        </p:txBody>
      </p:sp>
      <p:sp>
        <p:nvSpPr>
          <p:cNvPr id="12" name="สี่เหลี่ยมผืนผ้า 11"/>
          <p:cNvSpPr/>
          <p:nvPr/>
        </p:nvSpPr>
        <p:spPr>
          <a:xfrm>
            <a:off x="1894554" y="5013176"/>
            <a:ext cx="8784976" cy="578205"/>
          </a:xfrm>
          <a:prstGeom prst="rect">
            <a:avLst/>
          </a:prstGeom>
          <a:solidFill>
            <a:srgbClr val="CF9F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-  ส่วนที่ 5 การกำกับดูแลองค์การบริหารส่วนตำบล (มาตรา 90 – มาตรา 92)</a:t>
            </a:r>
          </a:p>
        </p:txBody>
      </p:sp>
      <p:sp>
        <p:nvSpPr>
          <p:cNvPr id="13" name="สี่เหลี่ยมผืนผ้า 12"/>
          <p:cNvSpPr/>
          <p:nvPr/>
        </p:nvSpPr>
        <p:spPr>
          <a:xfrm>
            <a:off x="1888126" y="5790705"/>
            <a:ext cx="8784976" cy="578205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บทเฉพาะกาล (มาตรา 93 – มาตรา 95)</a:t>
            </a:r>
            <a:endParaRPr lang="en-US" dirty="0">
              <a:ln w="18415" cmpd="sng">
                <a:noFill/>
                <a:prstDash val="solid"/>
              </a:ln>
              <a:solidFill>
                <a:sysClr val="windowText" lastClr="00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234356878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30363" y="1268760"/>
            <a:ext cx="7285885" cy="922114"/>
          </a:xfrm>
          <a:prstGeom prst="homePlat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  <a:prstDash val="lgDash"/>
          </a:ln>
        </p:spPr>
        <p:txBody>
          <a:bodyPr/>
          <a:lstStyle/>
          <a:p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อำนาจหน้าที่ที่อาจจัดทำของ อบต.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838622" y="2348880"/>
            <a:ext cx="10272441" cy="4104456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anchor="ctr">
            <a:noAutofit/>
          </a:bodyPr>
          <a:lstStyle/>
          <a:p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 ให้มีน้ำเพื่อการอุปโภค บริโภค และการเกษตร</a:t>
            </a:r>
          </a:p>
          <a:p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 ให้มีและบำรุงการไฟฟ้าหรือแสงสว่างโดยวิธีอื่น</a:t>
            </a:r>
          </a:p>
          <a:p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 ให้มีและบำรุงรักษาทางระบายน้ำ</a:t>
            </a:r>
          </a:p>
          <a:p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 ให้มีและบำรุงสถานที่ประชุม การกีฬา การพักผ่อนหย่อนใจ และสวนสาธารณะ</a:t>
            </a:r>
            <a:b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</a:b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	- ให้มีและส่งเสริมกลุ่มเกษตรกรและกิจการสหกรณ์</a:t>
            </a:r>
            <a:b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</a:b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	- ส่งเสริมให้มีอุตสาหกรรมในครอบครัว</a:t>
            </a:r>
            <a:br>
              <a:rPr lang="th-TH" sz="2700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</a:br>
            <a:endParaRPr lang="th-TH" sz="2700" dirty="0">
              <a:ln w="18415" cmpd="sng">
                <a:noFill/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625251397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0" y="620688"/>
            <a:ext cx="6853837" cy="792088"/>
          </a:xfrm>
          <a:prstGeom prst="homePlat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  <a:prstDash val="lgDash"/>
          </a:ln>
        </p:spPr>
        <p:txBody>
          <a:bodyPr/>
          <a:lstStyle/>
          <a:p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อำนาจหน้าที่ที่อาจจัดทำของ </a:t>
            </a:r>
            <a:r>
              <a:rPr lang="th-TH" dirty="0" err="1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อบต</a:t>
            </a: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. (ต่อ)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694606" y="1484784"/>
            <a:ext cx="11017224" cy="5184576"/>
          </a:xfrm>
          <a:prstGeom prst="snip2Diag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>
              <a:buFontTx/>
              <a:buChar char="-"/>
            </a:pP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ส่งเสริมให้มีอุตสาหกรรมในครอบครัว</a:t>
            </a:r>
          </a:p>
          <a:p>
            <a:pPr>
              <a:buFontTx/>
              <a:buChar char="-"/>
            </a:pP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บำรุงและส่งเสริมการประกอบอาชีพของราษฎร</a:t>
            </a:r>
          </a:p>
          <a:p>
            <a:pPr>
              <a:buFontTx/>
              <a:buChar char="-"/>
            </a:pP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 การคุ้มครองดูแลและรักษาทรัพย์สินอันเป็นสาธารณสมบัติของแผ่นดิน</a:t>
            </a:r>
          </a:p>
          <a:p>
            <a:pPr>
              <a:buFontTx/>
              <a:buChar char="-"/>
            </a:pP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 หาผลประโยชน์จากทรัพย์สินขององค์การบริหารส่วนตำบล</a:t>
            </a:r>
          </a:p>
          <a:p>
            <a:pPr>
              <a:buFontTx/>
              <a:buChar char="-"/>
            </a:pP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 ให้มีตลาด ท่าเทียบเรือ และท่าข้าม</a:t>
            </a:r>
          </a:p>
          <a:p>
            <a:pPr>
              <a:buFontTx/>
              <a:buChar char="-"/>
            </a:pP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 กิจการเกี่ยวกับการพาณิชย์</a:t>
            </a:r>
          </a:p>
          <a:p>
            <a:pPr>
              <a:buFontTx/>
              <a:buChar char="-"/>
            </a:pP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 การท่องเที่ยว</a:t>
            </a:r>
          </a:p>
          <a:p>
            <a:pPr>
              <a:buFontTx/>
              <a:buChar char="-"/>
            </a:pP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 การผังเมือง</a:t>
            </a:r>
          </a:p>
        </p:txBody>
      </p:sp>
    </p:spTree>
    <p:extLst>
      <p:ext uri="{BB962C8B-B14F-4D97-AF65-F5344CB8AC3E}">
        <p14:creationId xmlns:p14="http://schemas.microsoft.com/office/powerpoint/2010/main" val="4284989067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18542" y="1412776"/>
            <a:ext cx="5197653" cy="782960"/>
          </a:xfrm>
          <a:prstGeom prst="homePlat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  <a:prstDash val="lgDash"/>
          </a:ln>
        </p:spPr>
        <p:txBody>
          <a:bodyPr/>
          <a:lstStyle/>
          <a:p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ข้อบัญญัติ </a:t>
            </a:r>
            <a:r>
              <a:rPr lang="th-TH" dirty="0" err="1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อบต</a:t>
            </a: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. 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694606" y="2348880"/>
            <a:ext cx="10729192" cy="3528392"/>
          </a:xfrm>
          <a:prstGeom prst="round2Diag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r>
              <a:rPr lang="th-TH" dirty="0" err="1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อบต</a:t>
            </a: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. อาจออกข้อบัญญัติ </a:t>
            </a:r>
            <a:r>
              <a:rPr lang="th-TH" dirty="0" err="1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อบต</a:t>
            </a: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. ได้เท่าที่ไม่ขัดหรือแย้งต่อกฎหมาย</a:t>
            </a:r>
            <a:b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</a:b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	- เพื่อปฏิบัติการให้เป็นไปตามอำนาจหน้าที่ของ อบต. </a:t>
            </a:r>
            <a:b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</a:b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	- เมื่อมีกฎหมายบัญญัติให้ อบต. ออกข้อบัญญัติหรือให้มีอำนาจ</a:t>
            </a:r>
            <a:b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</a:b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ออกข้อบัญญัติ </a:t>
            </a:r>
          </a:p>
          <a:p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กำหนดค่าธรรมเนียมและกำหนดโทษปรับผู้ฝ่าฝืนได้ แต่ห้ามกำหนดโทษปรับเกินหนึ่งพันบาท เว้นแต่จะมีกฎหมายบัญญัติไว้เป็นอย่างอื่น</a:t>
            </a:r>
          </a:p>
        </p:txBody>
      </p:sp>
    </p:spTree>
    <p:extLst>
      <p:ext uri="{BB962C8B-B14F-4D97-AF65-F5344CB8AC3E}">
        <p14:creationId xmlns:p14="http://schemas.microsoft.com/office/powerpoint/2010/main" val="2905508536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90550" y="2060848"/>
            <a:ext cx="6277773" cy="936104"/>
          </a:xfrm>
          <a:prstGeom prst="homePlate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  <a:prstDash val="lgDash"/>
          </a:ln>
        </p:spPr>
        <p:txBody>
          <a:bodyPr/>
          <a:lstStyle/>
          <a:p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การจัดทำร่างข้อบัญญัติ </a:t>
            </a:r>
            <a:r>
              <a:rPr lang="th-TH" dirty="0" err="1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อบต</a:t>
            </a: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.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414686" y="3140968"/>
            <a:ext cx="9649072" cy="2376264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เสนอได้โดยนายก หรือสมาชิกสภา หรือราษฎรในเขต </a:t>
            </a:r>
            <a:r>
              <a:rPr lang="th-TH" dirty="0" err="1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อบต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. </a:t>
            </a:r>
          </a:p>
          <a:p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เมื่อสภาและ</a:t>
            </a:r>
            <a:r>
              <a:rPr lang="th-TH" dirty="0" err="1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นอภ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.ให้ความเห็นชอบร่างข้อบัญญัติแล้ว </a:t>
            </a:r>
          </a:p>
          <a:p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ให้นายกลงชื่อและประกาศเป็นข้อบัญญัติ </a:t>
            </a:r>
            <a:r>
              <a:rPr lang="th-TH" dirty="0" err="1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อบต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. ต่อไป </a:t>
            </a:r>
          </a:p>
          <a:p>
            <a:pPr marL="0" indent="0">
              <a:buNone/>
            </a:pPr>
            <a:endParaRPr lang="en-US" dirty="0">
              <a:ln w="18415" cmpd="sng">
                <a:noFill/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endParaRPr lang="th-TH" dirty="0">
              <a:ln w="18415" cmpd="sng">
                <a:noFill/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144232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18542" y="836712"/>
            <a:ext cx="6493797" cy="782960"/>
          </a:xfrm>
          <a:prstGeom prst="homePlate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  <a:prstDash val="lgDash"/>
          </a:ln>
        </p:spPr>
        <p:txBody>
          <a:bodyPr/>
          <a:lstStyle/>
          <a:p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การจัดทำร่างข้อบัญญัติ </a:t>
            </a:r>
            <a:r>
              <a:rPr lang="th-TH" dirty="0" err="1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อบต</a:t>
            </a: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.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126654" y="1844824"/>
            <a:ext cx="9840356" cy="4565104"/>
          </a:xfrm>
          <a:prstGeom prst="snip2Diag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92500" lnSpcReduction="20000"/>
          </a:bodyPr>
          <a:lstStyle/>
          <a:p>
            <a:pPr algn="thaiDist"/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กรณี </a:t>
            </a:r>
            <a:r>
              <a:rPr lang="th-TH" dirty="0" err="1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นอภ</a:t>
            </a: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. ไม่เห็นชอบร่างข้อบัญญัติ ให้ส่งคืนสภาภายใน 15 วัน นับแต่วันที่ได้รับร่าง เพื่อให้สภาพิจารณาทบทวน </a:t>
            </a:r>
          </a:p>
          <a:p>
            <a:pPr algn="thaiDist"/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หาก </a:t>
            </a:r>
            <a:r>
              <a:rPr lang="th-TH" dirty="0" err="1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นอภ</a:t>
            </a: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. ไม่ส่งร่างข้อบัญญัติคืนภายใน 15 วัน นับแต่วันที่ได้รับร่างให้ถือว่า </a:t>
            </a:r>
            <a:r>
              <a:rPr lang="th-TH" dirty="0" err="1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นอภ</a:t>
            </a: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. เห็นชอบกับร่างข้อบัญญัตินั้น </a:t>
            </a:r>
          </a:p>
          <a:p>
            <a:pPr algn="thaiDist"/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เมื่อสภาพิจารณาทบทวนแล้ว มีมติยืนยันตามร่างเดิมด้วยคะแนนเสียงไม่น้อยกว่าสองในสามของจำนวนสมาชิกสภาทั้งหมดเท่าที่มีอยู่ ให้นายกลงชื่อและประกาศเป็นข้อบัญญัติ อบต. </a:t>
            </a:r>
          </a:p>
          <a:p>
            <a:pPr algn="thaiDist"/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กรณีสภาไม่ยืนยันภายใน 30 วัน นับแต่วันที่ได้รับร่างคืนจาก </a:t>
            </a:r>
            <a:r>
              <a:rPr lang="th-TH" dirty="0" err="1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นอภ</a:t>
            </a: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. หรือยืนยันด้วยคะแนนเสียงน้อยกว่าสองในสามให้ร่างนั้นตกไป  </a:t>
            </a:r>
            <a:endParaRPr lang="en-US" dirty="0">
              <a:ln w="18415" cmpd="sng">
                <a:noFill/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  <a:p>
            <a:endParaRPr lang="th-TH" dirty="0">
              <a:ln w="18415" cmpd="sng">
                <a:noFill/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392455400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18542" y="1412776"/>
            <a:ext cx="8438013" cy="926976"/>
          </a:xfrm>
          <a:prstGeom prst="homePlate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  <a:prstDash val="lgDash"/>
          </a:ln>
        </p:spPr>
        <p:txBody>
          <a:bodyPr/>
          <a:lstStyle/>
          <a:p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การทำกิจการนอกเขตหรือการทำกิจการร่วมกัน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694606" y="2564904"/>
            <a:ext cx="10971372" cy="2808312"/>
          </a:xfrm>
          <a:prstGeom prst="round1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กระทำได้ เมื่อได้รับความยินยอมจากสภาตำบล </a:t>
            </a:r>
            <a:r>
              <a:rPr lang="th-TH" dirty="0" err="1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อบต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. </a:t>
            </a:r>
            <a:r>
              <a:rPr lang="th-TH" dirty="0" err="1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อบจ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. หรือหน่วยการบริหารราชการส่วนท้องถิ่นที่เกี่ยวข้อง </a:t>
            </a:r>
          </a:p>
          <a:p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เป็นกิจการที่จำเป็นต้องทำ</a:t>
            </a:r>
          </a:p>
          <a:p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เป็นการเกี่ยวเนื่องกับกิจการที่อยู่ในอำนาจหน้าที่ของตน (มาตรา ๗๓)</a:t>
            </a:r>
          </a:p>
        </p:txBody>
      </p:sp>
    </p:spTree>
    <p:extLst>
      <p:ext uri="{BB962C8B-B14F-4D97-AF65-F5344CB8AC3E}">
        <p14:creationId xmlns:p14="http://schemas.microsoft.com/office/powerpoint/2010/main" val="382074142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918742" y="2420888"/>
            <a:ext cx="8784976" cy="2476871"/>
          </a:xfrm>
          <a:prstGeom prst="flowChartDocumen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th-TH" sz="4000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ส่วนที่ 4 รายได้และรายจ่ายขององค์การบริหารส่วนตำบล </a:t>
            </a:r>
          </a:p>
          <a:p>
            <a:pPr marL="0" indent="0" algn="ctr">
              <a:buNone/>
            </a:pPr>
            <a:r>
              <a:rPr lang="th-TH" sz="4000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(มาตรา 74 – มาตรา 89) </a:t>
            </a:r>
          </a:p>
        </p:txBody>
      </p:sp>
    </p:spTree>
    <p:extLst>
      <p:ext uri="{BB962C8B-B14F-4D97-AF65-F5344CB8AC3E}">
        <p14:creationId xmlns:p14="http://schemas.microsoft.com/office/powerpoint/2010/main" val="4230733784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27628" y="1340768"/>
            <a:ext cx="4968552" cy="926976"/>
          </a:xfrm>
          <a:prstGeom prst="homePlate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  <a:prstDash val="lgDash"/>
          </a:ln>
        </p:spPr>
        <p:txBody>
          <a:bodyPr/>
          <a:lstStyle/>
          <a:p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รายได้ของ </a:t>
            </a:r>
            <a:r>
              <a:rPr lang="th-TH" dirty="0" err="1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อบต</a:t>
            </a: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. 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126654" y="2492896"/>
            <a:ext cx="10081120" cy="3168352"/>
          </a:xfrm>
          <a:prstGeom prst="flowChartAlternateProcess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anchor="ctr">
            <a:normAutofit/>
          </a:bodyPr>
          <a:lstStyle/>
          <a:p>
            <a:pPr algn="thaiDist"/>
            <a:r>
              <a:rPr lang="en-US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 </a:t>
            </a: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ภาษีบำรุงท้องที่ ภาษีโรงเรือนและที่ดิน ภาษีป้าย อากรการฆ่าสัตว์ และค่าธรรมเนียม  ให้เป็นรายได้ของ อบต. (มาตรา ๗๔)</a:t>
            </a:r>
            <a:endParaRPr lang="en-US" dirty="0">
              <a:ln w="18415" cmpd="sng">
                <a:noFill/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  <a:p>
            <a:pPr algn="thaiDist"/>
            <a:r>
              <a:rPr lang="en-US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 </a:t>
            </a: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ภาษีและค่าธรรมเนียมรถยนต์และล้อเลื่อนที่จัดเก็บได้ในจังหวัดใดให้จัดสรรให้แก่ อบต. ด้วย (มาตรา ๗๕)</a:t>
            </a:r>
            <a:endParaRPr lang="en-US" dirty="0">
              <a:ln w="18415" cmpd="sng">
                <a:noFill/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  <a:p>
            <a:endParaRPr lang="th-TH" dirty="0">
              <a:ln w="18415" cmpd="sng">
                <a:noFill/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037101978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90550" y="1196752"/>
            <a:ext cx="4693597" cy="854968"/>
          </a:xfrm>
          <a:prstGeom prst="homePlat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  <a:prstDash val="lgDash"/>
          </a:ln>
        </p:spPr>
        <p:txBody>
          <a:bodyPr/>
          <a:lstStyle/>
          <a:p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รายได้ของ </a:t>
            </a:r>
            <a:r>
              <a:rPr lang="th-TH" dirty="0" err="1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อบต</a:t>
            </a: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. 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766614" y="2204864"/>
            <a:ext cx="11016474" cy="3484983"/>
          </a:xfrm>
          <a:prstGeom prst="snip2Diag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 อบต. มีอำนาจออกข้อบัญญัติเพื่อเก็บภาษีอากรและค่าธรรมเนียมเพิ่มขึ้นไม่เกินร้อยละสิบ (มาตรา ๗๖) ดังนี้</a:t>
            </a:r>
          </a:p>
          <a:p>
            <a:pPr marL="0" indent="0">
              <a:buNone/>
            </a:pP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     	๑) ภาษีธุรกิจเฉพาะ</a:t>
            </a:r>
            <a:endParaRPr lang="en-US" dirty="0">
              <a:ln w="18415" cmpd="sng">
                <a:noFill/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  <a:p>
            <a:pPr marL="0" indent="0">
              <a:buNone/>
            </a:pP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     	๒) ค่าธรรมเนียมใบอนุญาตขายสุรา</a:t>
            </a:r>
          </a:p>
          <a:p>
            <a:pPr marL="0" indent="0">
              <a:buNone/>
            </a:pP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     	๓) ค่าธรรมเนียมใบอนุญาตเล่นการพนัน</a:t>
            </a:r>
            <a:endParaRPr lang="en-US" dirty="0">
              <a:ln w="18415" cmpd="sng">
                <a:noFill/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  <a:p>
            <a:endParaRPr lang="th-TH" dirty="0">
              <a:ln w="18415" cmpd="sng">
                <a:noFill/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242705130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18542" y="692696"/>
            <a:ext cx="5485685" cy="998984"/>
          </a:xfrm>
          <a:prstGeom prst="homePlate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  <a:prstDash val="lgDash"/>
          </a:ln>
        </p:spPr>
        <p:txBody>
          <a:bodyPr/>
          <a:lstStyle/>
          <a:p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รายได้ของ </a:t>
            </a:r>
            <a:r>
              <a:rPr lang="th-TH" dirty="0" err="1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อบต</a:t>
            </a: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.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609521" y="1855365"/>
            <a:ext cx="10971372" cy="4525963"/>
          </a:xfrm>
          <a:prstGeom prst="round2Diag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>
            <a:normAutofit lnSpcReduction="10000"/>
          </a:bodyPr>
          <a:lstStyle/>
          <a:p>
            <a:pPr algn="thaiDist"/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ค่าธรรมเนียมตามกฎหมายว่าด้วยน้ำบาดาล เงินอากร ประทานบัตรใบอนุญาตและอาชญาบัตรตามกฎหมายว่าด้วยการประมง ค่าภาคหลวง และค่าธรรมเนียมตามกฎหมายว่าด้วยป่าไม้ และค่าธรรมเนียมจดทะเบียนสิทธิและนิติกรรมตามประมวลกฎหมายที่ดิน เป็นรายได้ของ อบต.  (มาตรา ๗๗)</a:t>
            </a:r>
            <a:endParaRPr lang="en-US" dirty="0">
              <a:ln w="18415" cmpd="sng">
                <a:noFill/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  <a:p>
            <a:pPr algn="thaiDist"/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ค่าภาคหลวงแร่ตามกฎหมายว่าด้วยแร่ และค่าภาคหลวงปิโตรเลียมตามกฎหมายว่าด้วยปิโตรเลียม ให้จัดสรรให้ อบต. ตามหลักเกณฑ์วิธีการที่กำหนดในกฎกระทรวง (มาตรา ๗๘)</a:t>
            </a:r>
          </a:p>
          <a:p>
            <a:pPr algn="thaiDist"/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เงินที่เก็บตามกฎหมายว่าด้วยอุทยานแห่งชาติ ให้แบ่งให้แก่ อบต. ตามหลักเกณฑ์วิธีการที่กำหนดในกฎกระทรวง (มาตรา ๗๙)  </a:t>
            </a:r>
            <a:endParaRPr lang="en-US" dirty="0">
              <a:ln w="18415" cmpd="sng">
                <a:noFill/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  <a:p>
            <a:endParaRPr lang="th-TH" dirty="0">
              <a:ln w="18415" cmpd="sng">
                <a:noFill/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398167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0" y="1412776"/>
            <a:ext cx="5735166" cy="778098"/>
          </a:xfrm>
          <a:prstGeom prst="homePlat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  <a:prstDash val="lgDashDot"/>
          </a:ln>
        </p:spPr>
        <p:txBody>
          <a:bodyPr>
            <a:normAutofit/>
          </a:bodyPr>
          <a:lstStyle/>
          <a:p>
            <a:r>
              <a:rPr lang="th-TH" b="1" dirty="0">
                <a:latin typeface="TH SarabunIT๙" pitchFamily="34" charset="-34"/>
                <a:cs typeface="TH SarabunIT๙" pitchFamily="34" charset="-34"/>
              </a:rPr>
              <a:t>หมวด 1 สภาตำบล</a:t>
            </a:r>
            <a:endParaRPr lang="th-TH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342678" y="2636912"/>
            <a:ext cx="9433048" cy="1944216"/>
          </a:xfrm>
          <a:prstGeom prst="snip2Diag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anchor="ctr">
            <a:noAutofit/>
          </a:bodyPr>
          <a:lstStyle/>
          <a:p>
            <a:r>
              <a:rPr lang="th-TH" sz="3600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ในตำบลหนึ่งให้มีสภาตำบลสภาหนึ่งมีอำนาจหน้าที่ตามพระราชบัญญัตินี้ </a:t>
            </a:r>
          </a:p>
          <a:p>
            <a:r>
              <a:rPr lang="th-TH" sz="3600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และมีฐานะเป็นนิติบุคคล (มาตรา ๖)</a:t>
            </a:r>
            <a:endParaRPr lang="en-US" sz="3600" dirty="0">
              <a:ln w="18415" cmpd="sng">
                <a:noFill/>
                <a:prstDash val="solid"/>
              </a:ln>
              <a:solidFill>
                <a:sysClr val="windowText" lastClr="00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245869619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32742" y="1124744"/>
            <a:ext cx="7632848" cy="926976"/>
          </a:xfrm>
          <a:prstGeom prst="homePlate">
            <a:avLst/>
          </a:prstGeom>
          <a:solidFill>
            <a:schemeClr val="accent5">
              <a:lumMod val="40000"/>
              <a:lumOff val="60000"/>
            </a:schemeClr>
          </a:solidFill>
          <a:ln>
            <a:prstDash val="lg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การออกข้อบัญญัติเพื่อเก็บภาษีมูลค่าเพิ่ม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054646" y="2276872"/>
            <a:ext cx="10369152" cy="3628999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/>
          <a:lstStyle/>
          <a:p>
            <a:pPr marL="0" indent="0" algn="thaiDist">
              <a:buNone/>
            </a:pP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   </a:t>
            </a:r>
            <a:r>
              <a:rPr lang="th-TH" dirty="0" err="1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อบต</a:t>
            </a: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. มีอำนาจออกข้อบัญญัติเพื่อเก็บภาษีมูลค่าเพิ่ม เพิ่มขึ้นจากอัตราที่เรียกเก็บตามประมวลรัษฎากร (มาตรา ๘๐) ดังนี้</a:t>
            </a:r>
          </a:p>
          <a:p>
            <a:pPr marL="0" indent="0" algn="thaiDist">
              <a:buNone/>
            </a:pP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   - กรณีประมวลรัษฎากรเรียกเก็บภาษีมูลค่าเพิ่มในอัตราร้อยละศูนย์ให้เก็บในอัตรา</a:t>
            </a:r>
            <a:b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</a:b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ร้อยละศูนย์</a:t>
            </a:r>
          </a:p>
          <a:p>
            <a:pPr marL="0" indent="0" algn="thaiDist">
              <a:buNone/>
            </a:pP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   - กรณีประมวลรัษฎากรเรียกเก็บภาษีมูลค่าเพิ่มในอัตราอื่น ให้เก็บหนึ่งในเก้าของอัตราภาษีมูลค่าเพิ่มที่เรียกเก็บตามประมวลรัษฎากร</a:t>
            </a:r>
            <a:endParaRPr lang="en-US" dirty="0">
              <a:ln w="18415" cmpd="sng">
                <a:noFill/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  <a:p>
            <a:endParaRPr lang="th-TH" dirty="0">
              <a:ln w="18415" cmpd="sng">
                <a:noFill/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814302403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18542" y="764704"/>
            <a:ext cx="6421789" cy="864096"/>
          </a:xfrm>
          <a:prstGeom prst="homePlate">
            <a:avLst/>
          </a:prstGeom>
          <a:solidFill>
            <a:schemeClr val="accent4">
              <a:lumMod val="40000"/>
              <a:lumOff val="60000"/>
            </a:schemeClr>
          </a:solidFill>
          <a:ln>
            <a:prstDash val="lg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รายได้ของ </a:t>
            </a:r>
            <a:r>
              <a:rPr lang="th-TH" dirty="0" err="1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อบต</a:t>
            </a: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. 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486694" y="1700808"/>
            <a:ext cx="9374117" cy="4565103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>
            <a:normAutofit fontScale="92500" lnSpcReduction="10000"/>
          </a:bodyPr>
          <a:lstStyle/>
          <a:p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จากทรัพย์สินของ อบต. </a:t>
            </a:r>
          </a:p>
          <a:p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จากสาธารณูปโภคของ อบต. </a:t>
            </a:r>
          </a:p>
          <a:p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จากกิจการเกี่ยวกับการพาณิชย์ของ อบต. </a:t>
            </a:r>
          </a:p>
          <a:p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ค่าธรรมเนียม ค่าใบอนุญาต และค่าปรับ ตามที่กฎหมายกำหนด</a:t>
            </a:r>
          </a:p>
          <a:p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เงินและทรัพย์สินอื่นที่มีผู้อุทิศให้</a:t>
            </a:r>
          </a:p>
          <a:p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รายได้อื่นตามที่รัฐบาลหรือหน่วยงานของรัฐจัดสรรให้</a:t>
            </a:r>
          </a:p>
          <a:p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เงินอุดหนุนจากรัฐบาล</a:t>
            </a:r>
          </a:p>
          <a:p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รายได้อื่นตามที่จะมีกฎหมายกำหนดให้เป็นของ อบต. </a:t>
            </a:r>
          </a:p>
          <a:p>
            <a:endParaRPr lang="th-TH" dirty="0">
              <a:ln w="18415" cmpd="sng">
                <a:noFill/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353076517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90550" y="1484784"/>
            <a:ext cx="6277773" cy="854968"/>
          </a:xfrm>
          <a:prstGeom prst="homePlate">
            <a:avLst/>
          </a:prstGeom>
          <a:solidFill>
            <a:schemeClr val="accent3">
              <a:lumMod val="60000"/>
              <a:lumOff val="40000"/>
            </a:schemeClr>
          </a:solidFill>
          <a:ln>
            <a:prstDash val="lg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รายจ่ายของ </a:t>
            </a:r>
            <a:r>
              <a:rPr lang="th-TH" dirty="0" err="1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อบต</a:t>
            </a: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.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910630" y="2564904"/>
            <a:ext cx="10670261" cy="2980927"/>
          </a:xfrm>
          <a:prstGeom prst="snip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thaiDist"/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เงินเดือน, ค่าจ้าง, เงินค่าตอบแทนอื่น ๆ, ค่าใช้สอย, ค่าวัสดุ, ค่าครุภัณฑ์, ค่าที่ดิน สิ่งก่อสร้าง และทรัพย์สินอื่น ๆ, ค่าสาธารณูปโภค</a:t>
            </a:r>
          </a:p>
          <a:p>
            <a:pPr algn="thaiDist"/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เงินอุดหนุนหน่วยงานอื่น</a:t>
            </a:r>
          </a:p>
          <a:p>
            <a:pPr algn="thaiDist"/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รายจ่ายอื่นใดตามข้อผูกพัน หรือตามที่มีกฎหมายหรือระเบียบกระทรวงมหาดไทยกำหนด</a:t>
            </a:r>
            <a:endParaRPr lang="en-US" dirty="0">
              <a:ln w="18415" cmpd="sng">
                <a:noFill/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  <a:p>
            <a:pPr algn="thaiDist"/>
            <a:endParaRPr lang="th-TH" dirty="0">
              <a:ln w="18415" cmpd="sng">
                <a:noFill/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665809641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18542" y="1268760"/>
            <a:ext cx="8510021" cy="926976"/>
          </a:xfrm>
          <a:prstGeom prst="homePlate">
            <a:avLst/>
          </a:prstGeom>
          <a:solidFill>
            <a:schemeClr val="accent5">
              <a:lumMod val="40000"/>
              <a:lumOff val="60000"/>
            </a:schemeClr>
          </a:solidFill>
          <a:ln>
            <a:prstDash val="lg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การจัดทำข้อบัญญัติงบประมาณรายจ่าย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838622" y="2276872"/>
            <a:ext cx="10971372" cy="3168352"/>
          </a:xfrm>
          <a:prstGeom prst="flowChartAlternateProcess">
            <a:avLst/>
          </a:prstGeom>
          <a:solidFill>
            <a:schemeClr val="bg2">
              <a:lumMod val="75000"/>
            </a:schemeClr>
          </a:solidFill>
        </p:spPr>
        <p:txBody>
          <a:bodyPr/>
          <a:lstStyle/>
          <a:p>
            <a:pPr marL="0" indent="0" algn="thaiDist">
              <a:buNone/>
            </a:pP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- งบประมาณรายจ่ายประจำปีและงบประมาณรายจ่ายเพิ่มเติมของ </a:t>
            </a:r>
            <a:r>
              <a:rPr lang="th-TH" dirty="0" err="1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อบต</a:t>
            </a: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.ให้จัดทำเป็นข้อบัญญัติ</a:t>
            </a:r>
          </a:p>
          <a:p>
            <a:pPr marL="0" indent="0" algn="thaiDist">
              <a:buNone/>
            </a:pP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- เสนอโดยนายก </a:t>
            </a:r>
            <a:r>
              <a:rPr lang="th-TH" dirty="0" err="1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อบต</a:t>
            </a: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. ตามระเบียบวิธีการที่กระทรวงมหาดไทยกำหนด</a:t>
            </a:r>
          </a:p>
          <a:p>
            <a:pPr marL="0" indent="0" algn="thaiDist">
              <a:buNone/>
            </a:pP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- กรณีระหว่างปีงบประมาณ รายจ่ายซึ่งกำหนดไว้ในงบประมาณไม่พอใช้จ่ายประจำปีหรือมีความจำเป็นต้องตั้งรายจ่ายขึ้นใหม่ ให้จัดทำข้อบัญญัติงบประมาณรายจ่ายเพิ่มเติม </a:t>
            </a:r>
            <a:endParaRPr lang="en-US" dirty="0">
              <a:ln w="18415" cmpd="sng">
                <a:noFill/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  <a:p>
            <a:pPr algn="thaiDist"/>
            <a:endParaRPr lang="th-TH" dirty="0">
              <a:ln w="18415" cmpd="sng">
                <a:noFill/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247644960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18542" y="908720"/>
            <a:ext cx="8798053" cy="926976"/>
          </a:xfrm>
          <a:prstGeom prst="homePlate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  <a:prstDash val="lg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การจัดทำข้อบัญญัติงบประมาณรายจ่าย (ต่อ)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609521" y="1988840"/>
            <a:ext cx="10971372" cy="3960440"/>
          </a:xfrm>
          <a:prstGeom prst="snip2Diag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th-TH" sz="3600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เมื่อสภาเห็นชอบด้วยกับร่างข้อบัญญัติงบประมาณรายจ่ายแล้วให้เสนอ </a:t>
            </a:r>
            <a:r>
              <a:rPr lang="th-TH" sz="3600" dirty="0" err="1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นอภ</a:t>
            </a:r>
            <a:r>
              <a:rPr lang="th-TH" sz="3600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. </a:t>
            </a:r>
            <a:br>
              <a:rPr lang="th-TH" sz="3600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</a:br>
            <a:r>
              <a:rPr lang="th-TH" sz="3600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เพื่อขออนุมัติ </a:t>
            </a:r>
          </a:p>
          <a:p>
            <a:r>
              <a:rPr lang="th-TH" sz="3600" dirty="0" err="1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นอภ</a:t>
            </a:r>
            <a:r>
              <a:rPr lang="th-TH" sz="3600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. ต้องพิจารณาให้แล้วเสร็จภายใน 15 วัน นับแต่วันที่ได้รับร่างดังกล่าว </a:t>
            </a:r>
            <a:br>
              <a:rPr lang="th-TH" sz="3600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</a:br>
            <a:r>
              <a:rPr lang="th-TH" sz="3600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ถ้า </a:t>
            </a:r>
            <a:r>
              <a:rPr lang="th-TH" sz="3600" dirty="0" err="1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นอภ</a:t>
            </a:r>
            <a:r>
              <a:rPr lang="th-TH" sz="3600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. ไม่อนุมัติต้องแจ้งเหตุผลและส่งคืนให้สภาพิจารณาทบทวน</a:t>
            </a:r>
          </a:p>
          <a:p>
            <a:r>
              <a:rPr lang="th-TH" sz="3600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หากพ้นกำหนดเวลาดังกล่าวแล้ว </a:t>
            </a:r>
            <a:r>
              <a:rPr lang="th-TH" sz="3600" dirty="0" err="1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นอภ</a:t>
            </a:r>
            <a:r>
              <a:rPr lang="th-TH" sz="3600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. พิจารณาไม่แล้วเสร็จให้ถือว่า </a:t>
            </a:r>
            <a:r>
              <a:rPr lang="th-TH" sz="3600" dirty="0" err="1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นอภ</a:t>
            </a:r>
            <a:r>
              <a:rPr lang="th-TH" sz="3600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. อนุมัติ</a:t>
            </a:r>
          </a:p>
          <a:p>
            <a:endParaRPr lang="th-TH" sz="3600" dirty="0">
              <a:ln w="18415" cmpd="sng">
                <a:noFill/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082324330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18542" y="1124744"/>
            <a:ext cx="9302109" cy="926976"/>
          </a:xfrm>
          <a:prstGeom prst="homePlate">
            <a:avLst/>
          </a:prstGeom>
          <a:solidFill>
            <a:schemeClr val="tx2">
              <a:lumMod val="20000"/>
              <a:lumOff val="80000"/>
            </a:schemeClr>
          </a:solidFill>
          <a:ln>
            <a:prstDash val="lg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การจัดทำข้อบัญญัติงบประมาณรายจ่าย (ต่อ)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432897" y="2132856"/>
            <a:ext cx="11062909" cy="4133056"/>
          </a:xfrm>
          <a:prstGeom prst="snip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กรณีสภามีมติยืนยันตามร่างข้อบัญญัติงบประมาณรายจ่าย ให้ </a:t>
            </a:r>
            <a:r>
              <a:rPr lang="th-TH" dirty="0" err="1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นอภ</a:t>
            </a: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. </a:t>
            </a:r>
            <a:b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</a:b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ส่งร่างข้อบัญญัตินั้นไปยัง ผวจ. ภายใน 15 วัน นับแต่วันที่สภาแจ้งมติยืนยัน</a:t>
            </a:r>
          </a:p>
          <a:p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ให้ผวจ.พิจารณาให้แล้วเสร็จภายใน  15 วัน </a:t>
            </a:r>
            <a:b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</a:b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	- ถ้าผวจ.เห็นชอบด้วยกับร่างข้อบัญญัตินั้น ให้ส่งไปยัง</a:t>
            </a:r>
            <a:r>
              <a:rPr lang="th-TH" dirty="0" err="1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นอภ</a:t>
            </a: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.เพื่อลงชื่ออนุมัติ </a:t>
            </a:r>
            <a:b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</a:b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	- ถ้าผวจ.ไม่เห็นชอบด้วยกับร่างข้อบัญญัตินั้น ให้ร่างนั้นตกไป </a:t>
            </a:r>
          </a:p>
          <a:p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หากพ้นกำหนดเวลาดังกล่าวแล้วยังพิจารณาไม่แล้วเสร็จ ให้ถือว่า ผวจ.เห็นชอบด้วยกับร่างข้อบัญญัตินั้น</a:t>
            </a:r>
            <a:endParaRPr lang="en-US" dirty="0">
              <a:ln w="18415" cmpd="sng">
                <a:noFill/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  <a:p>
            <a:endParaRPr lang="th-TH" dirty="0">
              <a:ln w="18415" cmpd="sng">
                <a:noFill/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882625959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18542" y="836712"/>
            <a:ext cx="9662149" cy="926976"/>
          </a:xfrm>
          <a:prstGeom prst="homePlate">
            <a:avLst/>
          </a:prstGeom>
          <a:solidFill>
            <a:schemeClr val="accent3">
              <a:lumMod val="20000"/>
              <a:lumOff val="80000"/>
            </a:schemeClr>
          </a:solidFill>
          <a:ln>
            <a:prstDash val="lg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การจัดทำข้อบัญญัติงบประมาณรายจ่าย (ต่อ)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503360" y="1844824"/>
            <a:ext cx="11496502" cy="4133056"/>
          </a:xfrm>
          <a:prstGeom prst="snip2Diag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lnSpcReduction="10000"/>
          </a:bodyPr>
          <a:lstStyle/>
          <a:p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กรณีสภามีมติยืนยันตามร่างข้อบัญญัติงบประมาณรายจ่าย ให้ </a:t>
            </a:r>
            <a:r>
              <a:rPr lang="th-TH" dirty="0" err="1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นอภ</a:t>
            </a: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.</a:t>
            </a:r>
            <a:b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</a:b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ส่งร่างข้อบัญญัตินั้นไปยัง ผวจ. ภายใน 15 วัน นับแต่วันที่สภาแจ้งมติยืนยัน</a:t>
            </a:r>
          </a:p>
          <a:p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ให้ ผวจ. พิจารณาให้แล้วเสร็จภายใน  15 วัน </a:t>
            </a:r>
            <a:b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</a:b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	- ถ้า ผวจ. เห็นชอบด้วยกับร่างข้อบัญญัตินั้น ให้ส่งไปยัง </a:t>
            </a:r>
            <a:r>
              <a:rPr lang="th-TH" dirty="0" err="1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นอภ</a:t>
            </a: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. เพื่อลงชื่ออนุมัติ </a:t>
            </a:r>
            <a:b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</a:b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	- ถ้าผวจ.ไม่เห็นชอบด้วยกับร่างข้อบัญญัตินั้น ให้ร่างนั้นตกไป </a:t>
            </a:r>
          </a:p>
          <a:p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หากพ้นกำหนดเวลาดังกล่าวแล้วยังพิจารณาไม่แล้วเสร็จ ให้ถือว่า ผวจ.เห็นชอบด้วยกับร่างข้อบัญญัตินั้น</a:t>
            </a:r>
            <a:endParaRPr lang="en-US" dirty="0">
              <a:ln w="18415" cmpd="sng">
                <a:noFill/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  <a:p>
            <a:endParaRPr lang="th-TH" dirty="0">
              <a:ln w="18415" cmpd="sng">
                <a:noFill/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168833001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18542" y="476672"/>
            <a:ext cx="8870061" cy="994122"/>
          </a:xfrm>
          <a:prstGeom prst="homePlate">
            <a:avLst/>
          </a:prstGeom>
          <a:solidFill>
            <a:schemeClr val="accent6">
              <a:lumMod val="40000"/>
              <a:lumOff val="60000"/>
            </a:schemeClr>
          </a:solidFill>
          <a:ln>
            <a:prstDash val="lg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การพิจารณาร่างข้อบัญญัติงบประมาณรายจ่าย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239318" y="1600200"/>
            <a:ext cx="11519780" cy="4709120"/>
          </a:xfrm>
          <a:prstGeom prst="snip1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thaiDist"/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สภาต้องพิจารณาร่างข้อบัญญัติงบประมาณรายจ่าย ให้แล้วเสร็จ ภายใน 60 วัน นับแต่วันที่ได้รับร่าง ถ้าสภาพิจารณาไม่แล้วเสร็จ ให้ถือว่าสภาให้ความเห็นชอบตามที่นายกเสนอ และให้เสนอ </a:t>
            </a:r>
            <a:r>
              <a:rPr lang="th-TH" dirty="0" err="1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นอภ</a:t>
            </a: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. </a:t>
            </a:r>
            <a:b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</a:b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เพื่อขออนุมัติตามขั้นตอนต่อไป</a:t>
            </a:r>
            <a:r>
              <a:rPr lang="en-US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 </a:t>
            </a:r>
          </a:p>
          <a:p>
            <a:pPr algn="thaiDist"/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ในการพิจารณาร่างข้อบัญญัติงบประมาณรายจ่าย ห้ามสมาชิกแปรญัตติเพิ่มเติมรายการหรือจำนวนในรายการ แต่อาจแปรญัตติในทางลดหรือตัดทอนรายจ่าย ซึ่งมิได้เป็นรายจ่ายที่เป็นเงินส่งใช้ต้นเงินกู้ ดอกเบี้ยเงินกู้ หรือเงินที่กำหนดให้จ่ายตามกฎหมาย </a:t>
            </a:r>
          </a:p>
          <a:p>
            <a:pPr algn="thaiDist"/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การเสนอ การแปรญัตติ หรือการกระทำด้วยประการใด ๆ ที่มีผลให้สมาชิกมีส่วนทางตรงหรือโดยอ้อมในการใช้งบประมาณรายจ่ายจะกระทำมิได้</a:t>
            </a:r>
          </a:p>
        </p:txBody>
      </p:sp>
    </p:spTree>
    <p:extLst>
      <p:ext uri="{BB962C8B-B14F-4D97-AF65-F5344CB8AC3E}">
        <p14:creationId xmlns:p14="http://schemas.microsoft.com/office/powerpoint/2010/main" val="915536001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10757" y="911947"/>
            <a:ext cx="8942069" cy="850106"/>
          </a:xfrm>
          <a:prstGeom prst="homePlate">
            <a:avLst/>
          </a:prstGeom>
          <a:solidFill>
            <a:schemeClr val="accent5">
              <a:lumMod val="40000"/>
              <a:lumOff val="60000"/>
            </a:schemeClr>
          </a:solidFill>
          <a:ln>
            <a:prstDash val="lg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กรณีสภาไม่รับหลักการแห่งร่างข้อบัญญัติงบประมาณ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335317" y="1888232"/>
            <a:ext cx="11615778" cy="4133056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thaiDist"/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ให้ </a:t>
            </a:r>
            <a:r>
              <a:rPr lang="th-TH" dirty="0" err="1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นอภ</a:t>
            </a: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.ตั้งคณะกรรมการเพื่อพิจารณาหาข้อยุติความขัดแย้ง จำนวน 7 คน  แก้ไข ปรับปรุง หรือยืนยันสาระสำคัญในร่างข้อบัญญัตินั้น โดยยึดถือหลักเกณฑ์ตามกฎหมายและระเบียบที่เกี่ยวข้อง ประโยชน์ของท้องถิ่นและประชาชนเป็นสำคัญ </a:t>
            </a:r>
          </a:p>
          <a:p>
            <a:pPr algn="thaiDist"/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คณะกรรมการ ประกอบด้วย สมาชิกสภาซึ่งสภาเสนอจำนวน 3 คน และบุคคลซึ่งเป็นหรือมิได้เป็นสมาชิกสภาซึ่งนายกเสนอจำนวน 3 คน </a:t>
            </a:r>
          </a:p>
          <a:p>
            <a:pPr marL="0" indent="0" algn="thaiDist">
              <a:buNone/>
            </a:pP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	- ให้ตั้งภายใน 7 วัน นับแต่วันที่สภามีมติไม่รับหลักการ </a:t>
            </a:r>
          </a:p>
          <a:p>
            <a:endParaRPr lang="th-TH" dirty="0">
              <a:ln w="18415" cmpd="sng">
                <a:noFill/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013385763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18542" y="980728"/>
            <a:ext cx="8870061" cy="922114"/>
          </a:xfrm>
          <a:prstGeom prst="homePlate">
            <a:avLst/>
          </a:prstGeom>
          <a:solidFill>
            <a:schemeClr val="accent4">
              <a:lumMod val="20000"/>
              <a:lumOff val="80000"/>
            </a:schemeClr>
          </a:solidFill>
          <a:ln>
            <a:prstDash val="lg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th-TH" sz="4200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กรณีสภาไม่รับหลักการแห่งร่างข้อบัญญัติงบประมาณ (ต่อ)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609521" y="2104256"/>
            <a:ext cx="10886285" cy="3773016"/>
          </a:xfrm>
          <a:prstGeom prst="snip2Diag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>
            <a:normAutofit lnSpcReduction="10000"/>
          </a:bodyPr>
          <a:lstStyle/>
          <a:p>
            <a:pPr algn="thaiDist"/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ให้กรรมการ 6 คน ร่วมกันปรึกษาและเสนอบุคคลทำหน้าที่ประธานภายใน 7 วัน นับแต่วันที่กรรมการครบจำนวน </a:t>
            </a:r>
          </a:p>
          <a:p>
            <a:pPr algn="thaiDist"/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คณะกรรมการต้องพิจารณาร่างข้อบัญญัติให้แล้วเสร็จภายใน 15 วัน นับแต่วันแต่งตั้งประธาน แล้วรายงาน </a:t>
            </a:r>
            <a:r>
              <a:rPr lang="th-TH" dirty="0" err="1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นอภ</a:t>
            </a: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. </a:t>
            </a:r>
          </a:p>
          <a:p>
            <a:pPr algn="thaiDist"/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กรณีพิจารณาไม่แล้วเสร็จภายในกำหนด ให้ประธานรวบรวมผลการพิจารณาแล้ววินิจฉัยชี้ขาดโดยเร็ว แล้วรายงานต่อ </a:t>
            </a:r>
            <a:r>
              <a:rPr lang="th-TH" dirty="0" err="1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นอภ</a:t>
            </a: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.</a:t>
            </a:r>
            <a:endParaRPr lang="en-US" dirty="0">
              <a:ln w="18415" cmpd="sng">
                <a:noFill/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  <a:p>
            <a:endParaRPr lang="th-TH" dirty="0">
              <a:ln w="18415" cmpd="sng">
                <a:noFill/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40331608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2638822" y="2132856"/>
            <a:ext cx="7272808" cy="2592288"/>
          </a:xfrm>
          <a:prstGeom prst="flowChartDocument">
            <a:avLst/>
          </a:prstGeom>
          <a:solidFill>
            <a:srgbClr val="ECE786"/>
          </a:solidFill>
          <a:ln>
            <a:noFill/>
            <a:prstDash val="dash"/>
          </a:ln>
        </p:spPr>
        <p:txBody>
          <a:bodyPr anchor="ctr">
            <a:normAutofit fontScale="92500" lnSpcReduction="10000"/>
          </a:bodyPr>
          <a:lstStyle/>
          <a:p>
            <a:pPr marL="0" indent="0" algn="ctr">
              <a:buNone/>
            </a:pPr>
            <a:r>
              <a:rPr lang="th-TH" sz="4000" b="1" dirty="0">
                <a:cs typeface="+mj-cs"/>
              </a:rPr>
              <a:t>   </a:t>
            </a:r>
          </a:p>
          <a:p>
            <a:pPr marL="0" indent="0" algn="ctr">
              <a:buNone/>
            </a:pPr>
            <a:r>
              <a:rPr lang="th-TH" sz="4700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ส่วนที่ 1 สมาชิกสภาตำบล </a:t>
            </a:r>
          </a:p>
          <a:p>
            <a:pPr marL="0" indent="0" algn="ctr">
              <a:buNone/>
            </a:pPr>
            <a:r>
              <a:rPr lang="th-TH" sz="4700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 (มาตรา 7 – มาตรา 21)</a:t>
            </a:r>
            <a:endParaRPr lang="en-US" sz="4700" dirty="0">
              <a:ln w="18415" cmpd="sng">
                <a:noFill/>
                <a:prstDash val="solid"/>
              </a:ln>
              <a:solidFill>
                <a:sysClr val="windowText" lastClr="00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  <a:p>
            <a:endParaRPr lang="th-TH" sz="3800" dirty="0">
              <a:ln w="18415" cmpd="sng">
                <a:noFill/>
                <a:prstDash val="solid"/>
              </a:ln>
              <a:solidFill>
                <a:sysClr val="windowText" lastClr="00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709554721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18542" y="548680"/>
            <a:ext cx="9374117" cy="922114"/>
          </a:xfrm>
          <a:prstGeom prst="homePlate">
            <a:avLst/>
          </a:prstGeom>
          <a:solidFill>
            <a:schemeClr val="accent6">
              <a:lumMod val="20000"/>
              <a:lumOff val="80000"/>
            </a:schemeClr>
          </a:solidFill>
          <a:ln>
            <a:prstDash val="lg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th-TH" sz="4200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กรณีสภาไม่รับหลักการแห่งร่างข้อบัญญัติงบประมาณ (ต่อ)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91996" y="1600200"/>
            <a:ext cx="11951095" cy="4925144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thaiDist"/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ให้ </a:t>
            </a:r>
            <a:r>
              <a:rPr lang="th-TH" dirty="0" err="1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นอภ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. ส่งร่างข้อบัญญัติที่ผ่านการพิจารณาของคณะกรรมการหรือประธานกรรมการให้นายกโดยเร็ว แล้วให้นายกเสนอร่างต่อสภาภายใน 7 วัน นับแต่วันที่ได้รับร่างจาก </a:t>
            </a:r>
            <a:r>
              <a:rPr lang="th-TH" dirty="0" err="1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นอภ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. </a:t>
            </a:r>
          </a:p>
          <a:p>
            <a:pPr algn="thaiDist"/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หากนายกไม่เสนอร่างต่อสภาภายใน 7 วัน ให้ </a:t>
            </a:r>
            <a:r>
              <a:rPr lang="th-TH" dirty="0" err="1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นอภ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. รายงาน ผวจ. เพื่อสั่งให้นายกพ้นจากตำแหน่ง (มาตรา ๘๗/๑) </a:t>
            </a:r>
          </a:p>
          <a:p>
            <a:pPr algn="thaiDist"/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สภาต้องพิจารณาร่างข้อบัญญัตินี้ให้แล้วเสร็จภายใน 30 วัน นับแต่วันที่รับร่างจากนายก </a:t>
            </a:r>
            <a:b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</a:b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หากสภาพิจารณาไม่แล้วเสร็จหรือมีมติไม่เห็นชอบให้ตราข้อบัญญัติ ให้ร่างนั้นตกไป โดยใช้ข้อบัญญัติงบประมาณปีงบประมาณที่แล้วไปพลางก่อน และให้ </a:t>
            </a:r>
            <a:r>
              <a:rPr lang="th-TH" dirty="0" err="1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นอภ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. เสนอ ผวจ. ให้มีคำสั่งยุบสภา (มาตรา ๘๗/๒)</a:t>
            </a:r>
            <a:endParaRPr lang="en-US" dirty="0">
              <a:ln w="18415" cmpd="sng">
                <a:noFill/>
                <a:prstDash val="solid"/>
              </a:ln>
              <a:solidFill>
                <a:sysClr val="windowText" lastClr="00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1524682691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918742" y="2420888"/>
            <a:ext cx="8712968" cy="2620887"/>
          </a:xfrm>
          <a:prstGeom prst="flowChartDocumen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th-TH" sz="4000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 ส่วนที่ 5 การกำกับดูแลองค์การบริหารส่วนตำบล </a:t>
            </a:r>
          </a:p>
          <a:p>
            <a:pPr marL="0" indent="0" algn="ctr">
              <a:buNone/>
            </a:pPr>
            <a:r>
              <a:rPr lang="th-TH" sz="4000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(มาตรา 90 – มาตรา 92)</a:t>
            </a:r>
          </a:p>
        </p:txBody>
      </p:sp>
    </p:spTree>
    <p:extLst>
      <p:ext uri="{BB962C8B-B14F-4D97-AF65-F5344CB8AC3E}">
        <p14:creationId xmlns:p14="http://schemas.microsoft.com/office/powerpoint/2010/main" val="2925458009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9422" y="1268760"/>
            <a:ext cx="6925845" cy="854968"/>
          </a:xfrm>
          <a:prstGeom prst="homePlate">
            <a:avLst/>
          </a:prstGeom>
          <a:solidFill>
            <a:schemeClr val="accent3">
              <a:lumMod val="40000"/>
              <a:lumOff val="60000"/>
            </a:schemeClr>
          </a:solidFill>
          <a:ln>
            <a:prstDash val="lg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การกำกับดูแล </a:t>
            </a:r>
            <a:r>
              <a:rPr lang="th-TH" dirty="0" err="1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อบต</a:t>
            </a: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.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609521" y="2248273"/>
            <a:ext cx="10971372" cy="3556991"/>
          </a:xfrm>
          <a:prstGeom prst="round1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thaiDist"/>
            <a:r>
              <a:rPr lang="th-TH" sz="3600" dirty="0" err="1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นอภ</a:t>
            </a:r>
            <a:r>
              <a:rPr lang="th-TH" sz="3600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. มีอำนาจกำกับดูแลการปฏิบัติหน้าที่ของ </a:t>
            </a:r>
            <a:r>
              <a:rPr lang="th-TH" sz="3600" dirty="0" err="1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อบต</a:t>
            </a:r>
            <a:r>
              <a:rPr lang="th-TH" sz="3600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. ให้เป็นไปตามกฎหมาย</a:t>
            </a:r>
            <a:br>
              <a:rPr lang="th-TH" sz="3600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</a:br>
            <a:r>
              <a:rPr lang="th-TH" sz="3600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และระเบียบ ข้อบังคับของทางราชการ </a:t>
            </a:r>
          </a:p>
          <a:p>
            <a:pPr algn="thaiDist"/>
            <a:r>
              <a:rPr lang="th-TH" sz="3600" dirty="0" err="1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นอภ</a:t>
            </a:r>
            <a:r>
              <a:rPr lang="th-TH" sz="3600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. มีอำนาจเรียกสมาชิกสภา นายก รองนายก เลขานุการนายก พนักงานส่วนตำบล และลูกจ้างของ </a:t>
            </a:r>
            <a:r>
              <a:rPr lang="th-TH" sz="3600" dirty="0" err="1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อบต</a:t>
            </a:r>
            <a:r>
              <a:rPr lang="th-TH" sz="3600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. มาชี้แจงหรือสอบสวนตลอดจนเรียกรายงานและเอกสารใด ๆ จาก อบต. มาตรวจสอบได้ </a:t>
            </a:r>
          </a:p>
        </p:txBody>
      </p:sp>
    </p:spTree>
    <p:extLst>
      <p:ext uri="{BB962C8B-B14F-4D97-AF65-F5344CB8AC3E}">
        <p14:creationId xmlns:p14="http://schemas.microsoft.com/office/powerpoint/2010/main" val="3607048112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262558" y="1052736"/>
            <a:ext cx="6768752" cy="864096"/>
          </a:xfrm>
          <a:prstGeom prst="homePlate">
            <a:avLst/>
          </a:prstGeom>
          <a:solidFill>
            <a:schemeClr val="accent5">
              <a:lumMod val="40000"/>
              <a:lumOff val="60000"/>
            </a:schemeClr>
          </a:solidFill>
          <a:ln>
            <a:prstDash val="lg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การกำกับดูแล </a:t>
            </a:r>
            <a:r>
              <a:rPr lang="th-TH" dirty="0" err="1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อบต</a:t>
            </a: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.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387877" y="2071389"/>
            <a:ext cx="11467220" cy="3733875"/>
          </a:xfrm>
          <a:prstGeom prst="snip2Same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thaiDist"/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เมื่อ </a:t>
            </a:r>
            <a:r>
              <a:rPr lang="th-TH" dirty="0" err="1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นอภ</a:t>
            </a: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. เห็นว่านายกผู้ใดปฏิบัติการในทางที่อาจเป็นการเสียหายแก่ อบต. หรือเสียหายแก่ราชการ และ </a:t>
            </a:r>
            <a:r>
              <a:rPr lang="th-TH" dirty="0" err="1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นอภ</a:t>
            </a: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. ได้ชี้แจงแนะนำตักเตือนแล้วไม่ปฏิบัติตาม ในกรณีฉุกเฉินจำเป็นเร่งด่วน </a:t>
            </a:r>
            <a:b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</a:b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ให้ </a:t>
            </a:r>
            <a:r>
              <a:rPr lang="th-TH" dirty="0" err="1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นอภ</a:t>
            </a: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. มีอำนาจออกคำสั่งระงับการปฏิบัติราชการของนายกไว้ตามที่เห็นสมควรได้ </a:t>
            </a:r>
            <a:b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</a:b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แล้วรีบรายงาน ผวจ. ทราบภายใน 15 วัน เพื่อให้ ผวจ.วินิจฉัยสั่งการตามที่เห็นสมควรโดยเร็ว </a:t>
            </a:r>
          </a:p>
          <a:p>
            <a:pPr algn="thaiDist"/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ในกรณีนี้ การกระทำของนายกที่ฝ่าฝืนคำสั่งของ </a:t>
            </a:r>
            <a:r>
              <a:rPr lang="th-TH" dirty="0" err="1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นอภ</a:t>
            </a: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. หรือ ผวจ. ไม่ผูกพัน อบต. (มาตรา ๙๐)</a:t>
            </a:r>
            <a:endParaRPr lang="en-US" dirty="0">
              <a:ln w="18415" cmpd="sng">
                <a:noFill/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  <a:p>
            <a:endParaRPr lang="th-TH" dirty="0">
              <a:ln w="18415" cmpd="sng">
                <a:noFill/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46527251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18542" y="1340768"/>
            <a:ext cx="5773717" cy="926976"/>
          </a:xfrm>
          <a:prstGeom prst="homePlate">
            <a:avLst/>
          </a:prstGeom>
          <a:solidFill>
            <a:srgbClr val="DDBA97"/>
          </a:solidFill>
          <a:ln>
            <a:prstDash val="lg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th-TH" dirty="0">
                <a:ln w="18415" cmpd="sng">
                  <a:noFill/>
                  <a:prstDash val="solid"/>
                </a:ln>
                <a:solidFill>
                  <a:schemeClr val="tx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การกำกับดูแล </a:t>
            </a:r>
            <a:r>
              <a:rPr lang="th-TH" dirty="0" err="1">
                <a:ln w="18415" cmpd="sng">
                  <a:noFill/>
                  <a:prstDash val="solid"/>
                </a:ln>
                <a:solidFill>
                  <a:schemeClr val="tx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อบต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chemeClr val="tx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.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406574" y="2492896"/>
            <a:ext cx="11087732" cy="3240361"/>
          </a:xfrm>
          <a:prstGeom prst="round2Diag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anchor="ctr"/>
          <a:lstStyle/>
          <a:p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เพื่อคุ้มครองประโยชน์ของประชาชนในเขต อบต. หรือประโยชน์ของประเทศเป็นส่วนรวม </a:t>
            </a:r>
          </a:p>
          <a:p>
            <a:r>
              <a:rPr lang="th-TH" dirty="0" err="1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นอภ</a:t>
            </a: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. จะรายงานเสนอความเห็นต่อ ผวจ. เพื่อยุบสภาก็ได้</a:t>
            </a:r>
          </a:p>
          <a:p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เมื่อมีการยุบสภาหรือถือว่ามีการยุบสภาตามพระราชบัญญัตินี้ ให้มีการเลือกตั้งสมาชิกสภาขึ้นใหม่ภายใน 45 วัน (มาตรา ๙๑)</a:t>
            </a:r>
            <a:endParaRPr lang="en-US" dirty="0">
              <a:ln w="18415" cmpd="sng">
                <a:noFill/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  <a:p>
            <a:endParaRPr lang="th-TH" dirty="0">
              <a:ln w="18415" cmpd="sng">
                <a:noFill/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920210206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18542" y="836712"/>
            <a:ext cx="7645925" cy="850106"/>
          </a:xfrm>
          <a:prstGeom prst="homePlate">
            <a:avLst/>
          </a:prstGeom>
          <a:solidFill>
            <a:schemeClr val="accent3">
              <a:lumMod val="40000"/>
              <a:lumOff val="60000"/>
            </a:schemeClr>
          </a:solidFill>
          <a:ln>
            <a:prstDash val="lg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th-TH" dirty="0">
                <a:ln w="18415" cmpd="sng">
                  <a:noFill/>
                  <a:prstDash val="solid"/>
                </a:ln>
                <a:solidFill>
                  <a:schemeClr val="tx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การกำกับดูแล </a:t>
            </a:r>
            <a:r>
              <a:rPr lang="th-TH" dirty="0" err="1">
                <a:ln w="18415" cmpd="sng">
                  <a:noFill/>
                  <a:prstDash val="solid"/>
                </a:ln>
                <a:solidFill>
                  <a:schemeClr val="tx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อบต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chemeClr val="tx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.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609521" y="1744216"/>
            <a:ext cx="10971372" cy="4709120"/>
          </a:xfrm>
          <a:prstGeom prst="round2Diag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>
            <a:normAutofit lnSpcReduction="10000"/>
          </a:bodyPr>
          <a:lstStyle/>
          <a:p>
            <a:pPr algn="thaiDist"/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หากปรากฏว่านายก รองนายก ประธานสภา หรือรองประธานสภา กระทำการฝ่าฝืนต่อความสงบเรียบร้อยหรือ</a:t>
            </a:r>
            <a:r>
              <a:rPr lang="th-TH" dirty="0" err="1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สวัสดิ</a:t>
            </a: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ภาพของประชาชน หรือละเลยไม่ปฏิบัติตามหรือปฏิบัติการไม่ชอบด้วยอำนาจหน้าที่ </a:t>
            </a:r>
          </a:p>
          <a:p>
            <a:pPr algn="thaiDist"/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 ให้ </a:t>
            </a:r>
            <a:r>
              <a:rPr lang="th-TH" dirty="0" err="1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นอภ</a:t>
            </a: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. ดำเนินการสอบสวนโดยเร็ว </a:t>
            </a:r>
          </a:p>
          <a:p>
            <a:pPr algn="thaiDist"/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กรณีผลการสอบสวนปรากฏว่ามีพฤติการณ์เช่นว่านี้จริง ให้ </a:t>
            </a:r>
            <a:r>
              <a:rPr lang="th-TH" dirty="0" err="1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นอภ</a:t>
            </a: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. เสนอให้ ผวจ. สั่งให้บุคคลดังกล่าวพ้นจากตำแหน่ง </a:t>
            </a:r>
          </a:p>
          <a:p>
            <a:pPr algn="thaiDist"/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ผวจ. อาจดำเนินการสอบสวนเพิ่มเติมด้วยก็ได้ </a:t>
            </a:r>
          </a:p>
          <a:p>
            <a:pPr algn="thaiDist"/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คำสั่งของผวจ.ให้เป็นที่สุด (มาตรา ๙๒)</a:t>
            </a:r>
            <a:endParaRPr lang="en-US" dirty="0">
              <a:ln w="18415" cmpd="sng">
                <a:noFill/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  <a:p>
            <a:endParaRPr lang="th-TH" dirty="0">
              <a:ln w="18415" cmpd="sng">
                <a:noFill/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8651486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846734" y="1340768"/>
            <a:ext cx="8496945" cy="994122"/>
          </a:xfrm>
          <a:prstGeom prst="flowChartTerminator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สมาชิกสภาตำบล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630710" y="2492896"/>
            <a:ext cx="9001000" cy="2664296"/>
          </a:xfrm>
          <a:prstGeom prst="snip1Rect">
            <a:avLst/>
          </a:prstGeom>
          <a:solidFill>
            <a:srgbClr val="DDBA97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h-TH" sz="3600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- สภาตำบล (มาตรา ๗) ประกอบด้วย </a:t>
            </a:r>
            <a:endParaRPr lang="en-US" sz="3600" dirty="0">
              <a:ln w="18415" cmpd="sng">
                <a:noFill/>
                <a:prstDash val="solid"/>
              </a:ln>
              <a:solidFill>
                <a:sysClr val="windowText" lastClr="00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  <a:p>
            <a:pPr marL="0" indent="0">
              <a:buNone/>
            </a:pPr>
            <a:r>
              <a:rPr lang="th-TH" sz="3600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(๑) สมาชิกโดยตำแหน่ง ได้แก่ กำนัน ผู้ใหญ่บ้าน และแพทย์ประจำตำบล</a:t>
            </a:r>
            <a:endParaRPr lang="en-US" sz="3600" dirty="0">
              <a:ln w="18415" cmpd="sng">
                <a:noFill/>
                <a:prstDash val="solid"/>
              </a:ln>
              <a:solidFill>
                <a:sysClr val="windowText" lastClr="00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  <a:p>
            <a:pPr marL="0" indent="0">
              <a:buNone/>
            </a:pPr>
            <a:r>
              <a:rPr lang="th-TH" sz="3600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(๒) สมาชิกซึ่งได้รับเลือกตั้ง หมู่บ้านละหนึ่งคน</a:t>
            </a:r>
            <a:endParaRPr lang="en-US" sz="3600" dirty="0">
              <a:ln w="18415" cmpd="sng">
                <a:noFill/>
                <a:prstDash val="solid"/>
              </a:ln>
              <a:solidFill>
                <a:sysClr val="windowText" lastClr="00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364864325"/>
      </p:ext>
    </p:extLst>
  </p:cSld>
  <p:clrMapOvr>
    <a:masterClrMapping/>
  </p:clrMapOvr>
</p:sld>
</file>

<file path=ppt/theme/theme1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1103</TotalTime>
  <Words>3478</Words>
  <Application>Microsoft Office PowerPoint</Application>
  <PresentationFormat>กำหนดเอง</PresentationFormat>
  <Paragraphs>332</Paragraphs>
  <Slides>85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4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85</vt:i4>
      </vt:variant>
    </vt:vector>
  </HeadingPairs>
  <TitlesOfParts>
    <vt:vector size="90" baseType="lpstr">
      <vt:lpstr>Angsana New</vt:lpstr>
      <vt:lpstr>Arial</vt:lpstr>
      <vt:lpstr>Calibri</vt:lpstr>
      <vt:lpstr>TH SarabunIT๙</vt:lpstr>
      <vt:lpstr>ชุดรูปแบบของ Office</vt:lpstr>
      <vt:lpstr> พระราชบัญญัติสภาตำบลและองค์การบริหารส่วนตำบล พ.ศ. 2537  และที่แก้ไขเพิ่มเติมถึง (ฉบับที่ 6) พ.ศ. 2552 </vt:lpstr>
      <vt:lpstr>การมีผลใช้บังคับ</vt:lpstr>
      <vt:lpstr>คำนิยาม</vt:lpstr>
      <vt:lpstr>ผู้รักษาการ</vt:lpstr>
      <vt:lpstr> โครงสร้างของกฎหมาย </vt:lpstr>
      <vt:lpstr> โครงสร้างของกฎหมาย (ต่อ) </vt:lpstr>
      <vt:lpstr>หมวด 1 สภาตำบล</vt:lpstr>
      <vt:lpstr>งานนำเสนอ PowerPoint</vt:lpstr>
      <vt:lpstr>สมาชิกสภาตำบล</vt:lpstr>
      <vt:lpstr>การจัดการเลือกตั้ง</vt:lpstr>
      <vt:lpstr>สมาชิกสภาตำบล</vt:lpstr>
      <vt:lpstr>งานนำเสนอ PowerPoint</vt:lpstr>
      <vt:lpstr>การเลือกตั้งสมาชิกสภาตำบล</vt:lpstr>
      <vt:lpstr>งานนำเสนอ PowerPoint</vt:lpstr>
      <vt:lpstr>ประธานและรองประธานสภาตำบล</vt:lpstr>
      <vt:lpstr>การทำหน้าที่ประธานสภา</vt:lpstr>
      <vt:lpstr>เลขานุการสภาตำบล</vt:lpstr>
      <vt:lpstr>งานนำเสนอ PowerPoint</vt:lpstr>
      <vt:lpstr> อำนาจหน้าที่ของสภาตำบล </vt:lpstr>
      <vt:lpstr>อำนาจหน้าที่ที่สภาตำบลอาจทำ </vt:lpstr>
      <vt:lpstr>การปฏิบัติหน้าที่ของสภาตำบล</vt:lpstr>
      <vt:lpstr>การทำกิจการนอกเขตของสภาตำบล</vt:lpstr>
      <vt:lpstr>งานนำเสนอ PowerPoint</vt:lpstr>
      <vt:lpstr> รายได้ของสภาตำบล  </vt:lpstr>
      <vt:lpstr>รายได้ของสภาตำบล</vt:lpstr>
      <vt:lpstr> รายจ่ายของสภาตำบล  </vt:lpstr>
      <vt:lpstr>งบประมาณรายจ่าย</vt:lpstr>
      <vt:lpstr>งานนำเสนอ PowerPoint</vt:lpstr>
      <vt:lpstr>การกำกับดูแลสภาตำบล</vt:lpstr>
      <vt:lpstr>งานนำเสนอ PowerPoint</vt:lpstr>
      <vt:lpstr>การจัดตั้ง อบต.</vt:lpstr>
      <vt:lpstr>การจัดตั้ง อบต.</vt:lpstr>
      <vt:lpstr>การจัดตั้ง อบต. </vt:lpstr>
      <vt:lpstr>การจัดตั้ง อบต. </vt:lpstr>
      <vt:lpstr>การจัดตั้ง อบต. </vt:lpstr>
      <vt:lpstr>งานนำเสนอ PowerPoint</vt:lpstr>
      <vt:lpstr>สภา อบต. </vt:lpstr>
      <vt:lpstr>อำนาจหน้าที่ของสภา อบต. </vt:lpstr>
      <vt:lpstr>สภา อบต. </vt:lpstr>
      <vt:lpstr>การพ้นจากตำแหน่งของประธานและรองประธาน</vt:lpstr>
      <vt:lpstr>การเลือกประธาน/รองประธานสภาแทนตำแหน่งว่าง</vt:lpstr>
      <vt:lpstr>การประชุมสภา</vt:lpstr>
      <vt:lpstr>การประชุมสมัยสามัญ</vt:lpstr>
      <vt:lpstr>การประชุมสภาครั้งแรก</vt:lpstr>
      <vt:lpstr>การเรียกประชุมสภา</vt:lpstr>
      <vt:lpstr>การประชุมสมัยวิสามัญ</vt:lpstr>
      <vt:lpstr>เลขานุการสภา อบต.</vt:lpstr>
      <vt:lpstr>งานนำเสนอ PowerPoint</vt:lpstr>
      <vt:lpstr>นายก อบต.</vt:lpstr>
      <vt:lpstr>ผู้ช่วยเหลือนายก อบต. </vt:lpstr>
      <vt:lpstr>อำนาจหน้าที่ของนายก อบต. </vt:lpstr>
      <vt:lpstr>นายก อบต. </vt:lpstr>
      <vt:lpstr>ปลัด อบต. </vt:lpstr>
      <vt:lpstr>การพ้นจากตำแหน่งของนายก อบต.</vt:lpstr>
      <vt:lpstr>การปฏิบัติหน้าที่นายก อบต.</vt:lpstr>
      <vt:lpstr>นายก รองนายก และเลขานุการนายก ต้องไม่กระทำการ</vt:lpstr>
      <vt:lpstr>การปฏิบัติหน้าที่ตามพระราชบัญญัตินี้</vt:lpstr>
      <vt:lpstr>งานนำเสนอ PowerPoint</vt:lpstr>
      <vt:lpstr>อำนาจหน้าที่ที่ต้องทำของ อบต. </vt:lpstr>
      <vt:lpstr>อำนาจหน้าที่ที่อาจจัดทำของ อบต.</vt:lpstr>
      <vt:lpstr>อำนาจหน้าที่ที่อาจจัดทำของ อบต. (ต่อ)</vt:lpstr>
      <vt:lpstr>ข้อบัญญัติ อบต. </vt:lpstr>
      <vt:lpstr>การจัดทำร่างข้อบัญญัติ อบต.</vt:lpstr>
      <vt:lpstr>การจัดทำร่างข้อบัญญัติ อบต.</vt:lpstr>
      <vt:lpstr>การทำกิจการนอกเขตหรือการทำกิจการร่วมกัน</vt:lpstr>
      <vt:lpstr>งานนำเสนอ PowerPoint</vt:lpstr>
      <vt:lpstr>รายได้ของ อบต. </vt:lpstr>
      <vt:lpstr>รายได้ของ อบต. </vt:lpstr>
      <vt:lpstr>รายได้ของ อบต.</vt:lpstr>
      <vt:lpstr>การออกข้อบัญญัติเพื่อเก็บภาษีมูลค่าเพิ่ม</vt:lpstr>
      <vt:lpstr>รายได้ของ อบต. </vt:lpstr>
      <vt:lpstr>รายจ่ายของ อบต.</vt:lpstr>
      <vt:lpstr>การจัดทำข้อบัญญัติงบประมาณรายจ่าย</vt:lpstr>
      <vt:lpstr>การจัดทำข้อบัญญัติงบประมาณรายจ่าย (ต่อ)</vt:lpstr>
      <vt:lpstr>การจัดทำข้อบัญญัติงบประมาณรายจ่าย (ต่อ)</vt:lpstr>
      <vt:lpstr>การจัดทำข้อบัญญัติงบประมาณรายจ่าย (ต่อ)</vt:lpstr>
      <vt:lpstr>การพิจารณาร่างข้อบัญญัติงบประมาณรายจ่าย</vt:lpstr>
      <vt:lpstr>กรณีสภาไม่รับหลักการแห่งร่างข้อบัญญัติงบประมาณ</vt:lpstr>
      <vt:lpstr>กรณีสภาไม่รับหลักการแห่งร่างข้อบัญญัติงบประมาณ (ต่อ)</vt:lpstr>
      <vt:lpstr>กรณีสภาไม่รับหลักการแห่งร่างข้อบัญญัติงบประมาณ (ต่อ)</vt:lpstr>
      <vt:lpstr>งานนำเสนอ PowerPoint</vt:lpstr>
      <vt:lpstr>การกำกับดูแล อบต.</vt:lpstr>
      <vt:lpstr>การกำกับดูแล อบต.</vt:lpstr>
      <vt:lpstr>การกำกับดูแล อบต.</vt:lpstr>
      <vt:lpstr>การกำกับดูแล อบต.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พระราชบัญญัติสภาตำบลและองค์การบริหารส่วนตำบล พ.ศ. 2537  และที่แก้ไขเพิ่มเติมถึง (ฉบับที่ 2) พ.ศ. 2552</dc:title>
  <dc:creator>User01</dc:creator>
  <cp:lastModifiedBy>User</cp:lastModifiedBy>
  <cp:revision>271</cp:revision>
  <cp:lastPrinted>2019-02-18T06:48:50Z</cp:lastPrinted>
  <dcterms:created xsi:type="dcterms:W3CDTF">2018-08-03T08:56:40Z</dcterms:created>
  <dcterms:modified xsi:type="dcterms:W3CDTF">2021-03-24T04:01:57Z</dcterms:modified>
</cp:coreProperties>
</file>